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handoutMasterIdLst>
    <p:handoutMasterId r:id="rId41"/>
  </p:handoutMasterIdLst>
  <p:sldIdLst>
    <p:sldId id="256" r:id="rId2"/>
    <p:sldId id="280" r:id="rId3"/>
    <p:sldId id="272" r:id="rId4"/>
    <p:sldId id="271" r:id="rId5"/>
    <p:sldId id="257" r:id="rId6"/>
    <p:sldId id="259" r:id="rId7"/>
    <p:sldId id="258" r:id="rId8"/>
    <p:sldId id="273" r:id="rId9"/>
    <p:sldId id="261" r:id="rId10"/>
    <p:sldId id="265" r:id="rId11"/>
    <p:sldId id="263" r:id="rId12"/>
    <p:sldId id="268" r:id="rId13"/>
    <p:sldId id="269" r:id="rId14"/>
    <p:sldId id="267" r:id="rId15"/>
    <p:sldId id="274" r:id="rId16"/>
    <p:sldId id="278" r:id="rId17"/>
    <p:sldId id="281" r:id="rId18"/>
    <p:sldId id="296" r:id="rId19"/>
    <p:sldId id="297" r:id="rId20"/>
    <p:sldId id="279" r:id="rId21"/>
    <p:sldId id="275" r:id="rId22"/>
    <p:sldId id="295" r:id="rId23"/>
    <p:sldId id="283" r:id="rId24"/>
    <p:sldId id="284" r:id="rId25"/>
    <p:sldId id="285" r:id="rId26"/>
    <p:sldId id="286" r:id="rId27"/>
    <p:sldId id="270" r:id="rId28"/>
    <p:sldId id="276" r:id="rId29"/>
    <p:sldId id="277" r:id="rId30"/>
    <p:sldId id="287" r:id="rId31"/>
    <p:sldId id="289" r:id="rId32"/>
    <p:sldId id="290" r:id="rId33"/>
    <p:sldId id="291" r:id="rId34"/>
    <p:sldId id="298" r:id="rId35"/>
    <p:sldId id="299" r:id="rId36"/>
    <p:sldId id="294" r:id="rId37"/>
    <p:sldId id="301" r:id="rId38"/>
    <p:sldId id="300"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clrMru>
    <a:srgbClr val="FFB3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19" autoAdjust="0"/>
  </p:normalViewPr>
  <p:slideViewPr>
    <p:cSldViewPr snapToGrid="0" snapToObjects="1">
      <p:cViewPr varScale="1">
        <p:scale>
          <a:sx n="80" d="100"/>
          <a:sy n="80" d="100"/>
        </p:scale>
        <p:origin x="-13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DBC93B-A2A3-3448-8DA1-CE5F3A5CFF80}" type="datetimeFigureOut">
              <a:rPr lang="en-US" smtClean="0"/>
              <a:t>3/14/16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891F48-0403-7C4C-B975-5F1F81BACC6C}" type="slidenum">
              <a:rPr lang="en-US" smtClean="0"/>
              <a:t>‹#›</a:t>
            </a:fld>
            <a:endParaRPr lang="en-US"/>
          </a:p>
        </p:txBody>
      </p:sp>
    </p:spTree>
    <p:extLst>
      <p:ext uri="{BB962C8B-B14F-4D97-AF65-F5344CB8AC3E}">
        <p14:creationId xmlns:p14="http://schemas.microsoft.com/office/powerpoint/2010/main" val="2007573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8679D-6411-8B41-BB0D-DC5D9398B612}" type="datetimeFigureOut">
              <a:rPr lang="en-US" smtClean="0"/>
              <a:t>3/14/16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7BF72F-0BA4-C943-8505-37E4E885BEC8}" type="slidenum">
              <a:rPr lang="en-US" smtClean="0"/>
              <a:t>‹#›</a:t>
            </a:fld>
            <a:endParaRPr lang="en-US"/>
          </a:p>
        </p:txBody>
      </p:sp>
    </p:spTree>
    <p:extLst>
      <p:ext uri="{BB962C8B-B14F-4D97-AF65-F5344CB8AC3E}">
        <p14:creationId xmlns:p14="http://schemas.microsoft.com/office/powerpoint/2010/main" val="41169684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Cultures share beliefs, values, preferences, and goals. “The way we do things around here.”</a:t>
            </a:r>
          </a:p>
          <a:p>
            <a:r>
              <a:rPr lang="en-US" dirty="0" smtClean="0"/>
              <a:t>Right now, we are trying to think outside of</a:t>
            </a:r>
            <a:r>
              <a:rPr lang="en-US" baseline="0" dirty="0" smtClean="0"/>
              <a:t> our current box or paradigm, if you will. </a:t>
            </a:r>
          </a:p>
          <a:p>
            <a:r>
              <a:rPr lang="en-US" baseline="0" dirty="0" smtClean="0"/>
              <a:t>A change in culture is a slow evolution.</a:t>
            </a:r>
          </a:p>
          <a:p>
            <a:r>
              <a:rPr lang="en-US" baseline="0" dirty="0" smtClean="0"/>
              <a:t>As we embrace Standards-Based Grading and build it to be our new normal, we are creating a new box.</a:t>
            </a:r>
            <a:endParaRPr lang="en-US" dirty="0" smtClean="0"/>
          </a:p>
        </p:txBody>
      </p:sp>
      <p:sp>
        <p:nvSpPr>
          <p:cNvPr id="4" name="Slide Number Placeholder 3"/>
          <p:cNvSpPr>
            <a:spLocks noGrp="1"/>
          </p:cNvSpPr>
          <p:nvPr>
            <p:ph type="sldNum" sz="quarter" idx="10"/>
          </p:nvPr>
        </p:nvSpPr>
        <p:spPr/>
        <p:txBody>
          <a:bodyPr/>
          <a:lstStyle/>
          <a:p>
            <a:fld id="{E07BF72F-0BA4-C943-8505-37E4E885BEC8}" type="slidenum">
              <a:rPr lang="en-US" smtClean="0"/>
              <a:t>3</a:t>
            </a:fld>
            <a:endParaRPr lang="en-US"/>
          </a:p>
        </p:txBody>
      </p:sp>
    </p:spTree>
    <p:extLst>
      <p:ext uri="{BB962C8B-B14F-4D97-AF65-F5344CB8AC3E}">
        <p14:creationId xmlns:p14="http://schemas.microsoft.com/office/powerpoint/2010/main" val="2429230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Osseo School District</a:t>
            </a:r>
            <a:r>
              <a:rPr lang="en-US" baseline="0" dirty="0" smtClean="0"/>
              <a:t> – lots of push back from teachers there to get rid of SBG</a:t>
            </a:r>
            <a:endParaRPr lang="en-US" dirty="0" smtClean="0"/>
          </a:p>
          <a:p>
            <a:r>
              <a:rPr lang="en-US" dirty="0" smtClean="0"/>
              <a:t>5 Life and Work Skills</a:t>
            </a:r>
            <a:r>
              <a:rPr lang="en-US" baseline="0" dirty="0" smtClean="0"/>
              <a:t> with 4 assessed areas under each = 20</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29</a:t>
            </a:fld>
            <a:endParaRPr lang="en-US"/>
          </a:p>
        </p:txBody>
      </p:sp>
    </p:spTree>
    <p:extLst>
      <p:ext uri="{BB962C8B-B14F-4D97-AF65-F5344CB8AC3E}">
        <p14:creationId xmlns:p14="http://schemas.microsoft.com/office/powerpoint/2010/main" val="3776781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the “why” = for student learning; reporting where students are at in their learning</a:t>
            </a:r>
            <a:endParaRPr lang="en-US" dirty="0" smtClean="0"/>
          </a:p>
          <a:p>
            <a:endParaRPr lang="en-US" dirty="0" smtClean="0"/>
          </a:p>
          <a:p>
            <a:r>
              <a:rPr lang="en-US" dirty="0" smtClean="0"/>
              <a:t>Will always be “in process”</a:t>
            </a:r>
          </a:p>
          <a:p>
            <a:endParaRPr lang="en-US" dirty="0" smtClean="0"/>
          </a:p>
          <a:p>
            <a:r>
              <a:rPr lang="en-US" dirty="0" smtClean="0"/>
              <a:t>Reinforce our timeline of 2017-18 and Garnet</a:t>
            </a:r>
            <a:r>
              <a:rPr lang="en-US" baseline="0" dirty="0" smtClean="0"/>
              <a:t> dates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07BF72F-0BA4-C943-8505-37E4E885BEC8}" type="slidenum">
              <a:rPr lang="en-US" smtClean="0"/>
              <a:t>30</a:t>
            </a:fld>
            <a:endParaRPr lang="en-US"/>
          </a:p>
        </p:txBody>
      </p:sp>
    </p:spTree>
    <p:extLst>
      <p:ext uri="{BB962C8B-B14F-4D97-AF65-F5344CB8AC3E}">
        <p14:creationId xmlns:p14="http://schemas.microsoft.com/office/powerpoint/2010/main" val="564282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Based = Student work based on the standard</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35</a:t>
            </a:fld>
            <a:endParaRPr lang="en-US"/>
          </a:p>
        </p:txBody>
      </p:sp>
    </p:spTree>
    <p:extLst>
      <p:ext uri="{BB962C8B-B14F-4D97-AF65-F5344CB8AC3E}">
        <p14:creationId xmlns:p14="http://schemas.microsoft.com/office/powerpoint/2010/main" val="4059801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changing culture is slow.</a:t>
            </a:r>
          </a:p>
          <a:p>
            <a:r>
              <a:rPr lang="en-US" baseline="0" dirty="0" smtClean="0"/>
              <a:t>One of the reasons is that when we change culture, we are changing a “fundamental”… not just changing </a:t>
            </a:r>
            <a:r>
              <a:rPr lang="en-US" b="1" u="sng" baseline="0" dirty="0" smtClean="0"/>
              <a:t>what</a:t>
            </a:r>
            <a:r>
              <a:rPr lang="en-US" b="0" u="none" baseline="0" dirty="0" smtClean="0"/>
              <a:t> we do, but changing </a:t>
            </a:r>
            <a:r>
              <a:rPr lang="en-US" b="1" u="sng" baseline="0" dirty="0" smtClean="0"/>
              <a:t>why we do it.</a:t>
            </a:r>
          </a:p>
          <a:p>
            <a:r>
              <a:rPr lang="en-US" b="1" u="sng" baseline="0" dirty="0" smtClean="0"/>
              <a:t>TO REPORT STUDENT LEARNING BASED ON ACHIEVEMENT</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4</a:t>
            </a:fld>
            <a:endParaRPr lang="en-US"/>
          </a:p>
        </p:txBody>
      </p:sp>
    </p:spTree>
    <p:extLst>
      <p:ext uri="{BB962C8B-B14F-4D97-AF65-F5344CB8AC3E}">
        <p14:creationId xmlns:p14="http://schemas.microsoft.com/office/powerpoint/2010/main" val="13715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grade?</a:t>
            </a:r>
          </a:p>
          <a:p>
            <a:r>
              <a:rPr lang="en-US" dirty="0" smtClean="0"/>
              <a:t>T</a:t>
            </a:r>
            <a:r>
              <a:rPr lang="en-US" baseline="0" dirty="0" smtClean="0"/>
              <a:t>o reward?</a:t>
            </a:r>
          </a:p>
          <a:p>
            <a:r>
              <a:rPr lang="en-US" baseline="0" dirty="0" smtClean="0"/>
              <a:t>To report?</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6</a:t>
            </a:fld>
            <a:endParaRPr lang="en-US"/>
          </a:p>
        </p:txBody>
      </p:sp>
    </p:spTree>
    <p:extLst>
      <p:ext uri="{BB962C8B-B14F-4D97-AF65-F5344CB8AC3E}">
        <p14:creationId xmlns:p14="http://schemas.microsoft.com/office/powerpoint/2010/main" val="2452169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 a strong box (culture) is important because</a:t>
            </a:r>
            <a:r>
              <a:rPr lang="en-US" baseline="0" dirty="0" smtClean="0"/>
              <a:t> we want the unwritten rules to match the written policy (grading purpose statement) .</a:t>
            </a:r>
          </a:p>
          <a:p>
            <a:r>
              <a:rPr lang="en-US" dirty="0" smtClean="0"/>
              <a:t>Regardless</a:t>
            </a:r>
            <a:r>
              <a:rPr lang="en-US" baseline="0" dirty="0" smtClean="0"/>
              <a:t> of what policies may be written in a school’s handbook, it’s the cultural interpretation of those policies that determine how teachers will act.</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8</a:t>
            </a:fld>
            <a:endParaRPr lang="en-US"/>
          </a:p>
        </p:txBody>
      </p:sp>
    </p:spTree>
    <p:extLst>
      <p:ext uri="{BB962C8B-B14F-4D97-AF65-F5344CB8AC3E}">
        <p14:creationId xmlns:p14="http://schemas.microsoft.com/office/powerpoint/2010/main" val="725272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Wayzata took</a:t>
            </a:r>
            <a:r>
              <a:rPr lang="en-US" baseline="0" dirty="0" smtClean="0"/>
              <a:t> away </a:t>
            </a:r>
            <a:r>
              <a:rPr lang="en-US" baseline="0" dirty="0" err="1" smtClean="0"/>
              <a:t>Skyward’s</a:t>
            </a:r>
            <a:r>
              <a:rPr lang="en-US" baseline="0" dirty="0" smtClean="0"/>
              <a:t> ability to do mathematical equations and teachers must use their PROFESSIONAL JUDGMENT.</a:t>
            </a:r>
          </a:p>
          <a:p>
            <a:r>
              <a:rPr lang="en-US" baseline="0" dirty="0" smtClean="0"/>
              <a:t>The grade conversations center on the preponderance or pool of evidence of student performance in relation to “the bar.” Teachers are no longer absolved of responsibility by just “entering the points” and being done. They must defend the grade.</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11</a:t>
            </a:fld>
            <a:endParaRPr lang="en-US"/>
          </a:p>
        </p:txBody>
      </p:sp>
    </p:spTree>
    <p:extLst>
      <p:ext uri="{BB962C8B-B14F-4D97-AF65-F5344CB8AC3E}">
        <p14:creationId xmlns:p14="http://schemas.microsoft.com/office/powerpoint/2010/main" val="1650700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19</a:t>
            </a:fld>
            <a:endParaRPr lang="en-US"/>
          </a:p>
        </p:txBody>
      </p:sp>
    </p:spTree>
    <p:extLst>
      <p:ext uri="{BB962C8B-B14F-4D97-AF65-F5344CB8AC3E}">
        <p14:creationId xmlns:p14="http://schemas.microsoft.com/office/powerpoint/2010/main" val="2678116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Proficiency is generally not linear and generally not specific to a moment in time = GRAY area; professional judgment</a:t>
            </a:r>
          </a:p>
          <a:p>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20</a:t>
            </a:fld>
            <a:endParaRPr lang="en-US"/>
          </a:p>
        </p:txBody>
      </p:sp>
    </p:spTree>
    <p:extLst>
      <p:ext uri="{BB962C8B-B14F-4D97-AF65-F5344CB8AC3E}">
        <p14:creationId xmlns:p14="http://schemas.microsoft.com/office/powerpoint/2010/main" val="658691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Acceptabl</a:t>
            </a:r>
            <a:r>
              <a:rPr lang="en-US" baseline="0" dirty="0" smtClean="0"/>
              <a:t>e error: can play a piano piece at a 4-Excellent-Distinguished level – There’s more than likely going to be mistakes</a:t>
            </a:r>
            <a:endParaRPr lang="en-US" dirty="0" smtClean="0"/>
          </a:p>
          <a:p>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21</a:t>
            </a:fld>
            <a:endParaRPr lang="en-US"/>
          </a:p>
        </p:txBody>
      </p:sp>
    </p:spTree>
    <p:extLst>
      <p:ext uri="{BB962C8B-B14F-4D97-AF65-F5344CB8AC3E}">
        <p14:creationId xmlns:p14="http://schemas.microsoft.com/office/powerpoint/2010/main" val="3235062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meet the standard</a:t>
            </a:r>
            <a:r>
              <a:rPr lang="en-US" baseline="0" dirty="0" smtClean="0"/>
              <a:t> at two different quality levels</a:t>
            </a:r>
            <a:endParaRPr lang="en-US" dirty="0"/>
          </a:p>
        </p:txBody>
      </p:sp>
      <p:sp>
        <p:nvSpPr>
          <p:cNvPr id="4" name="Slide Number Placeholder 3"/>
          <p:cNvSpPr>
            <a:spLocks noGrp="1"/>
          </p:cNvSpPr>
          <p:nvPr>
            <p:ph type="sldNum" sz="quarter" idx="10"/>
          </p:nvPr>
        </p:nvSpPr>
        <p:spPr/>
        <p:txBody>
          <a:bodyPr/>
          <a:lstStyle/>
          <a:p>
            <a:fld id="{E07BF72F-0BA4-C943-8505-37E4E885BEC8}" type="slidenum">
              <a:rPr lang="en-US" smtClean="0"/>
              <a:t>23</a:t>
            </a:fld>
            <a:endParaRPr lang="en-US"/>
          </a:p>
        </p:txBody>
      </p:sp>
    </p:spTree>
    <p:extLst>
      <p:ext uri="{BB962C8B-B14F-4D97-AF65-F5344CB8AC3E}">
        <p14:creationId xmlns:p14="http://schemas.microsoft.com/office/powerpoint/2010/main" val="382803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515922B-192F-064D-95F7-13FEEB994600}" type="datetimeFigureOut">
              <a:rPr lang="en-US" smtClean="0"/>
              <a:t>3/14/16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11026B-8EF6-CC42-B519-E2A013B5B84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5922B-192F-064D-95F7-13FEEB994600}"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1026B-8EF6-CC42-B519-E2A013B5B84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11026B-8EF6-CC42-B519-E2A013B5B84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5922B-192F-064D-95F7-13FEEB994600}"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15922B-192F-064D-95F7-13FEEB994600}"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111026B-8EF6-CC42-B519-E2A013B5B84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515922B-192F-064D-95F7-13FEEB994600}" type="datetimeFigureOut">
              <a:rPr lang="en-US" smtClean="0"/>
              <a:t>3/14/16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11026B-8EF6-CC42-B519-E2A013B5B84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515922B-192F-064D-95F7-13FEEB994600}" type="datetimeFigureOut">
              <a:rPr lang="en-US" smtClean="0"/>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1026B-8EF6-CC42-B519-E2A013B5B84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515922B-192F-064D-95F7-13FEEB994600}" type="datetimeFigureOut">
              <a:rPr lang="en-US" smtClean="0"/>
              <a:t>3/14/16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111026B-8EF6-CC42-B519-E2A013B5B84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15922B-192F-064D-95F7-13FEEB994600}" type="datetimeFigureOut">
              <a:rPr lang="en-US" smtClean="0"/>
              <a:t>3/14/16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111026B-8EF6-CC42-B519-E2A013B5B8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515922B-192F-064D-95F7-13FEEB994600}" type="datetimeFigureOut">
              <a:rPr lang="en-US" smtClean="0"/>
              <a:t>3/14/16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11026B-8EF6-CC42-B519-E2A013B5B8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11026B-8EF6-CC42-B519-E2A013B5B84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515922B-192F-064D-95F7-13FEEB994600}" type="datetimeFigureOut">
              <a:rPr lang="en-US" smtClean="0"/>
              <a:t>3/14/16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111026B-8EF6-CC42-B519-E2A013B5B84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515922B-192F-064D-95F7-13FEEB994600}" type="datetimeFigureOut">
              <a:rPr lang="en-US" smtClean="0"/>
              <a:t>3/14/16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515922B-192F-064D-95F7-13FEEB994600}" type="datetimeFigureOut">
              <a:rPr lang="en-US" smtClean="0"/>
              <a:t>3/14/16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11026B-8EF6-CC42-B519-E2A013B5B84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jp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87791"/>
            <a:ext cx="6400800" cy="1752600"/>
          </a:xfrm>
        </p:spPr>
        <p:txBody>
          <a:bodyPr>
            <a:normAutofit/>
          </a:bodyPr>
          <a:lstStyle/>
          <a:p>
            <a:endParaRPr lang="en-US" sz="2400" dirty="0" smtClean="0"/>
          </a:p>
          <a:p>
            <a:endParaRPr lang="en-US" sz="2400" dirty="0"/>
          </a:p>
          <a:p>
            <a:r>
              <a:rPr lang="en-US" sz="2400" dirty="0" smtClean="0"/>
              <a:t>March 14</a:t>
            </a:r>
            <a:endParaRPr lang="en-US" sz="2400" dirty="0"/>
          </a:p>
        </p:txBody>
      </p:sp>
      <p:sp>
        <p:nvSpPr>
          <p:cNvPr id="2" name="Title 1"/>
          <p:cNvSpPr>
            <a:spLocks noGrp="1"/>
          </p:cNvSpPr>
          <p:nvPr>
            <p:ph type="ctrTitle"/>
          </p:nvPr>
        </p:nvSpPr>
        <p:spPr/>
        <p:txBody>
          <a:bodyPr>
            <a:normAutofit/>
          </a:bodyPr>
          <a:lstStyle/>
          <a:p>
            <a:r>
              <a:rPr lang="en-US" sz="4800" b="1" dirty="0" smtClean="0"/>
              <a:t>SBLAG Report</a:t>
            </a:r>
            <a:endParaRPr lang="en-US" sz="4800" b="1"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6441" y="2812303"/>
            <a:ext cx="3492500" cy="2324100"/>
          </a:xfrm>
          <a:prstGeom prst="rect">
            <a:avLst/>
          </a:prstGeom>
        </p:spPr>
      </p:pic>
    </p:spTree>
    <p:extLst>
      <p:ext uri="{BB962C8B-B14F-4D97-AF65-F5344CB8AC3E}">
        <p14:creationId xmlns:p14="http://schemas.microsoft.com/office/powerpoint/2010/main" val="28992481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Proficiency Levels?</a:t>
            </a:r>
            <a:endParaRPr lang="en-US" dirty="0"/>
          </a:p>
        </p:txBody>
      </p:sp>
      <p:sp>
        <p:nvSpPr>
          <p:cNvPr id="3" name="Content Placeholder 2"/>
          <p:cNvSpPr>
            <a:spLocks noGrp="1"/>
          </p:cNvSpPr>
          <p:nvPr>
            <p:ph sz="quarter" idx="1"/>
          </p:nvPr>
        </p:nvSpPr>
        <p:spPr>
          <a:xfrm>
            <a:off x="0" y="1527048"/>
            <a:ext cx="9057142" cy="5330952"/>
          </a:xfrm>
        </p:spPr>
        <p:txBody>
          <a:bodyPr>
            <a:normAutofit/>
          </a:bodyPr>
          <a:lstStyle/>
          <a:p>
            <a:r>
              <a:rPr lang="en-US" sz="2400" dirty="0" smtClean="0"/>
              <a:t>“Four levels of performance is the most common number identified. </a:t>
            </a:r>
            <a:r>
              <a:rPr lang="en-US" sz="2400" u="sng" dirty="0" smtClean="0"/>
              <a:t>Most educators consider three levels to be insufficient </a:t>
            </a:r>
            <a:r>
              <a:rPr lang="en-US" sz="2400" dirty="0" smtClean="0"/>
              <a:t>in discriminating important differences in students’ performance” (</a:t>
            </a:r>
            <a:r>
              <a:rPr lang="en-US" sz="2400" b="1" dirty="0" err="1" smtClean="0"/>
              <a:t>Guskey</a:t>
            </a:r>
            <a:r>
              <a:rPr lang="en-US" sz="2400" dirty="0" smtClean="0"/>
              <a:t>, 2014).</a:t>
            </a:r>
          </a:p>
          <a:p>
            <a:r>
              <a:rPr lang="en-US" sz="2400" dirty="0" smtClean="0"/>
              <a:t>“A 4.0 scale has a high inter-rater reliability” (</a:t>
            </a:r>
            <a:r>
              <a:rPr lang="en-US" sz="2400" b="1" dirty="0" err="1" smtClean="0"/>
              <a:t>Wormeli</a:t>
            </a:r>
            <a:r>
              <a:rPr lang="en-US" sz="2400" dirty="0" smtClean="0"/>
              <a:t>, 2015).</a:t>
            </a:r>
          </a:p>
          <a:p>
            <a:r>
              <a:rPr lang="en-US" sz="2400" dirty="0" smtClean="0"/>
              <a:t>“Earning 4’s should be achievable in the classroom…important that teachers’ lessons offer opportunities for students to excel and reach level 4” (</a:t>
            </a:r>
            <a:r>
              <a:rPr lang="en-US" sz="2400" b="1" dirty="0" smtClean="0"/>
              <a:t>O’Connor</a:t>
            </a:r>
            <a:r>
              <a:rPr lang="en-US" sz="2400" dirty="0" smtClean="0"/>
              <a:t>, 2012). </a:t>
            </a:r>
          </a:p>
          <a:p>
            <a:r>
              <a:rPr lang="en-US" sz="2400" dirty="0" smtClean="0"/>
              <a:t>“The proficiency scale should identify content at the basic (2.0), proficient (3.0), and advanced (4.0) levels” (</a:t>
            </a:r>
            <a:r>
              <a:rPr lang="en-US" sz="2400" b="1" dirty="0" err="1" smtClean="0"/>
              <a:t>Marzano</a:t>
            </a:r>
            <a:r>
              <a:rPr lang="en-US" sz="2400" dirty="0" smtClean="0"/>
              <a:t>, 2009).</a:t>
            </a:r>
          </a:p>
          <a:p>
            <a:r>
              <a:rPr lang="en-US" sz="2400" dirty="0" smtClean="0"/>
              <a:t>“The variety of scoring systems mostly use a scale of 0-4” (</a:t>
            </a:r>
            <a:r>
              <a:rPr lang="en-US" sz="2400" b="1" dirty="0" smtClean="0"/>
              <a:t>Sturgis</a:t>
            </a:r>
            <a:r>
              <a:rPr lang="en-US" sz="2400" dirty="0" smtClean="0"/>
              <a:t>, 2014).</a:t>
            </a:r>
          </a:p>
        </p:txBody>
      </p:sp>
    </p:spTree>
    <p:extLst>
      <p:ext uri="{BB962C8B-B14F-4D97-AF65-F5344CB8AC3E}">
        <p14:creationId xmlns:p14="http://schemas.microsoft.com/office/powerpoint/2010/main" val="2330112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Calibrating Proficiency – levels of knowledge</a:t>
            </a:r>
            <a:endParaRPr lang="en-US" dirty="0"/>
          </a:p>
        </p:txBody>
      </p:sp>
      <p:sp>
        <p:nvSpPr>
          <p:cNvPr id="3" name="Content Placeholder 2"/>
          <p:cNvSpPr>
            <a:spLocks noGrp="1"/>
          </p:cNvSpPr>
          <p:nvPr>
            <p:ph sz="quarter" idx="1"/>
          </p:nvPr>
        </p:nvSpPr>
        <p:spPr>
          <a:xfrm>
            <a:off x="301752" y="1431195"/>
            <a:ext cx="8654626" cy="4572000"/>
          </a:xfrm>
        </p:spPr>
        <p:txBody>
          <a:bodyPr>
            <a:noAutofit/>
          </a:bodyPr>
          <a:lstStyle/>
          <a:p>
            <a:r>
              <a:rPr lang="en-US" sz="2800" b="1" dirty="0" smtClean="0"/>
              <a:t>What does proficiency look like?</a:t>
            </a:r>
          </a:p>
          <a:p>
            <a:pPr lvl="1"/>
            <a:r>
              <a:rPr lang="en-US" sz="2300" b="1" dirty="0" smtClean="0"/>
              <a:t>Our common language – Proficient = acceptable level of achievement for a learning standard</a:t>
            </a:r>
          </a:p>
          <a:p>
            <a:r>
              <a:rPr lang="en-US" sz="2800" b="1" dirty="0" smtClean="0"/>
              <a:t>“Schools need to be clear and transparent about the level of performance that meets the bar.”</a:t>
            </a:r>
          </a:p>
          <a:p>
            <a:r>
              <a:rPr lang="en-US" sz="2800" b="1" dirty="0" smtClean="0"/>
              <a:t>Calibration is where teachers come together with their standards, knowledge taxonomy, rubrics, examples of student work to discuss and fine-tune their understanding of what is expected of students at each learning target </a:t>
            </a:r>
            <a:r>
              <a:rPr lang="en-US" sz="2000" b="1" dirty="0" smtClean="0"/>
              <a:t>(Sturgis, 2014)</a:t>
            </a:r>
            <a:r>
              <a:rPr lang="en-US" sz="2800" b="1" dirty="0" smtClean="0"/>
              <a:t>.</a:t>
            </a:r>
            <a:endParaRPr lang="en-US" sz="2800" b="1" dirty="0"/>
          </a:p>
        </p:txBody>
      </p:sp>
    </p:spTree>
    <p:extLst>
      <p:ext uri="{BB962C8B-B14F-4D97-AF65-F5344CB8AC3E}">
        <p14:creationId xmlns:p14="http://schemas.microsoft.com/office/powerpoint/2010/main" val="4015919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Ken O’Connor’s Proficiency Levels</a:t>
            </a:r>
            <a:endParaRPr lang="en-US" dirty="0"/>
          </a:p>
        </p:txBody>
      </p:sp>
      <p:sp>
        <p:nvSpPr>
          <p:cNvPr id="3" name="Content Placeholder 2"/>
          <p:cNvSpPr>
            <a:spLocks noGrp="1"/>
          </p:cNvSpPr>
          <p:nvPr>
            <p:ph sz="quarter" idx="1"/>
          </p:nvPr>
        </p:nvSpPr>
        <p:spPr/>
        <p:txBody>
          <a:bodyPr>
            <a:normAutofit/>
          </a:bodyPr>
          <a:lstStyle/>
          <a:p>
            <a:r>
              <a:rPr lang="en-US" sz="4000" b="1" dirty="0" smtClean="0"/>
              <a:t>4 = Excels</a:t>
            </a:r>
          </a:p>
          <a:p>
            <a:r>
              <a:rPr lang="en-US" sz="4000" b="1" dirty="0" smtClean="0"/>
              <a:t>3 = Proficient</a:t>
            </a:r>
          </a:p>
          <a:p>
            <a:r>
              <a:rPr lang="en-US" sz="4000" b="1" dirty="0" smtClean="0"/>
              <a:t>2 = Approaching Proficiency</a:t>
            </a:r>
          </a:p>
          <a:p>
            <a:r>
              <a:rPr lang="en-US" sz="4000" b="1" dirty="0" smtClean="0"/>
              <a:t>1 = Well Below Proficiency or        	  Not Yet</a:t>
            </a:r>
            <a:endParaRPr lang="en-US" sz="4000" b="1" dirty="0"/>
          </a:p>
        </p:txBody>
      </p:sp>
    </p:spTree>
    <p:extLst>
      <p:ext uri="{BB962C8B-B14F-4D97-AF65-F5344CB8AC3E}">
        <p14:creationId xmlns:p14="http://schemas.microsoft.com/office/powerpoint/2010/main" val="3014317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Platt Middle School in Boulder, CO</a:t>
            </a:r>
            <a:endParaRPr lang="en-US" dirty="0"/>
          </a:p>
        </p:txBody>
      </p:sp>
      <p:sp>
        <p:nvSpPr>
          <p:cNvPr id="3" name="Content Placeholder 2"/>
          <p:cNvSpPr>
            <a:spLocks noGrp="1"/>
          </p:cNvSpPr>
          <p:nvPr>
            <p:ph sz="quarter" idx="1"/>
          </p:nvPr>
        </p:nvSpPr>
        <p:spPr/>
        <p:txBody>
          <a:bodyPr>
            <a:normAutofit/>
          </a:bodyPr>
          <a:lstStyle/>
          <a:p>
            <a:r>
              <a:rPr lang="en-US" sz="4000" b="1" dirty="0" smtClean="0"/>
              <a:t>4 = Advanced Proficiency</a:t>
            </a:r>
          </a:p>
          <a:p>
            <a:r>
              <a:rPr lang="en-US" sz="4000" b="1" dirty="0" smtClean="0"/>
              <a:t>3 = Proficiency</a:t>
            </a:r>
          </a:p>
          <a:p>
            <a:r>
              <a:rPr lang="en-US" sz="4000" b="1" dirty="0" smtClean="0"/>
              <a:t>2 = Partial Proficiency</a:t>
            </a:r>
          </a:p>
          <a:p>
            <a:r>
              <a:rPr lang="en-US" sz="4000" b="1" dirty="0" smtClean="0"/>
              <a:t>1 = Developing Proficiency</a:t>
            </a:r>
          </a:p>
          <a:p>
            <a:r>
              <a:rPr lang="en-US" sz="4000" b="1" dirty="0" smtClean="0"/>
              <a:t>0 = Not Assessable</a:t>
            </a:r>
            <a:endParaRPr lang="en-US" sz="4000" b="1" dirty="0"/>
          </a:p>
        </p:txBody>
      </p:sp>
    </p:spTree>
    <p:extLst>
      <p:ext uri="{BB962C8B-B14F-4D97-AF65-F5344CB8AC3E}">
        <p14:creationId xmlns:p14="http://schemas.microsoft.com/office/powerpoint/2010/main" val="34072538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Beach Schools</a:t>
            </a:r>
            <a:endParaRPr lang="en-US" dirty="0"/>
          </a:p>
        </p:txBody>
      </p:sp>
      <p:sp>
        <p:nvSpPr>
          <p:cNvPr id="3" name="Content Placeholder 2"/>
          <p:cNvSpPr>
            <a:spLocks noGrp="1"/>
          </p:cNvSpPr>
          <p:nvPr>
            <p:ph sz="quarter" idx="1"/>
          </p:nvPr>
        </p:nvSpPr>
        <p:spPr/>
        <p:txBody>
          <a:bodyPr>
            <a:normAutofit/>
          </a:bodyPr>
          <a:lstStyle/>
          <a:p>
            <a:r>
              <a:rPr lang="en-US" sz="4000" b="1" dirty="0" smtClean="0"/>
              <a:t>4 = Advanced Proficient</a:t>
            </a:r>
          </a:p>
          <a:p>
            <a:r>
              <a:rPr lang="en-US" sz="4000" b="1" dirty="0" smtClean="0"/>
              <a:t>3 = Proficient</a:t>
            </a:r>
          </a:p>
          <a:p>
            <a:r>
              <a:rPr lang="en-US" sz="4000" b="1" dirty="0" smtClean="0"/>
              <a:t>2 = Developing Proficiency</a:t>
            </a:r>
          </a:p>
          <a:p>
            <a:r>
              <a:rPr lang="en-US" sz="4000" b="1" dirty="0" smtClean="0"/>
              <a:t>1 = Novice</a:t>
            </a:r>
            <a:endParaRPr lang="en-US" sz="4000" b="1" dirty="0"/>
          </a:p>
        </p:txBody>
      </p:sp>
    </p:spTree>
    <p:extLst>
      <p:ext uri="{BB962C8B-B14F-4D97-AF65-F5344CB8AC3E}">
        <p14:creationId xmlns:p14="http://schemas.microsoft.com/office/powerpoint/2010/main" val="12756697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Wayzata, MN</a:t>
            </a:r>
            <a:endParaRPr lang="en-US" sz="4000" b="1" dirty="0"/>
          </a:p>
        </p:txBody>
      </p:sp>
      <p:sp>
        <p:nvSpPr>
          <p:cNvPr id="3" name="Content Placeholder 2"/>
          <p:cNvSpPr>
            <a:spLocks noGrp="1"/>
          </p:cNvSpPr>
          <p:nvPr>
            <p:ph sz="quarter" idx="1"/>
          </p:nvPr>
        </p:nvSpPr>
        <p:spPr/>
        <p:txBody>
          <a:bodyPr>
            <a:normAutofit/>
          </a:bodyPr>
          <a:lstStyle/>
          <a:p>
            <a:r>
              <a:rPr lang="en-US" sz="4000" b="1" dirty="0" smtClean="0"/>
              <a:t>4 = Distinguished</a:t>
            </a:r>
          </a:p>
          <a:p>
            <a:r>
              <a:rPr lang="en-US" sz="4000" b="1" dirty="0" smtClean="0"/>
              <a:t>3 = Proficient</a:t>
            </a:r>
          </a:p>
          <a:p>
            <a:r>
              <a:rPr lang="en-US" sz="4000" b="1" dirty="0" smtClean="0"/>
              <a:t>2 = Approaching</a:t>
            </a:r>
          </a:p>
          <a:p>
            <a:r>
              <a:rPr lang="en-US" sz="4000" b="1" dirty="0" smtClean="0"/>
              <a:t>1 = Attempting</a:t>
            </a:r>
          </a:p>
          <a:p>
            <a:r>
              <a:rPr lang="en-US" sz="4000" b="1" dirty="0" smtClean="0"/>
              <a:t>NA = Not Assessed</a:t>
            </a:r>
          </a:p>
          <a:p>
            <a:r>
              <a:rPr lang="en-US" sz="4000" b="1" dirty="0" smtClean="0"/>
              <a:t>IE = Insufficient Evidence</a:t>
            </a:r>
            <a:endParaRPr lang="en-US" sz="4000" b="1" dirty="0"/>
          </a:p>
        </p:txBody>
      </p:sp>
    </p:spTree>
    <p:extLst>
      <p:ext uri="{BB962C8B-B14F-4D97-AF65-F5344CB8AC3E}">
        <p14:creationId xmlns:p14="http://schemas.microsoft.com/office/powerpoint/2010/main" val="5564740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Duluth, MN</a:t>
            </a:r>
            <a:endParaRPr lang="en-US" dirty="0"/>
          </a:p>
        </p:txBody>
      </p:sp>
      <p:sp>
        <p:nvSpPr>
          <p:cNvPr id="5" name="Content Placeholder 4"/>
          <p:cNvSpPr>
            <a:spLocks noGrp="1"/>
          </p:cNvSpPr>
          <p:nvPr>
            <p:ph sz="quarter" idx="1"/>
          </p:nvPr>
        </p:nvSpPr>
        <p:spPr/>
        <p:txBody>
          <a:bodyPr>
            <a:normAutofit/>
          </a:bodyPr>
          <a:lstStyle/>
          <a:p>
            <a:r>
              <a:rPr lang="en-US" sz="4000" b="1" dirty="0" smtClean="0"/>
              <a:t>4 = Mastering</a:t>
            </a:r>
          </a:p>
          <a:p>
            <a:r>
              <a:rPr lang="en-US" sz="4000" b="1" dirty="0" smtClean="0"/>
              <a:t>3= Meeting</a:t>
            </a:r>
          </a:p>
          <a:p>
            <a:r>
              <a:rPr lang="en-US" sz="4000" b="1" dirty="0" smtClean="0"/>
              <a:t>2 = Developing</a:t>
            </a:r>
          </a:p>
          <a:p>
            <a:r>
              <a:rPr lang="en-US" sz="4000" b="1" dirty="0" smtClean="0"/>
              <a:t>1 = Beginning</a:t>
            </a:r>
          </a:p>
          <a:p>
            <a:r>
              <a:rPr lang="en-US" sz="4000" b="1" dirty="0" smtClean="0"/>
              <a:t>NA = not assessed</a:t>
            </a:r>
            <a:endParaRPr lang="en-US" sz="4000" b="1" dirty="0"/>
          </a:p>
        </p:txBody>
      </p:sp>
    </p:spTree>
    <p:extLst>
      <p:ext uri="{BB962C8B-B14F-4D97-AF65-F5344CB8AC3E}">
        <p14:creationId xmlns:p14="http://schemas.microsoft.com/office/powerpoint/2010/main" val="27163094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SBLAG Decided….</a:t>
            </a:r>
            <a:endParaRPr lang="en-US" dirty="0"/>
          </a:p>
        </p:txBody>
      </p:sp>
      <p:sp>
        <p:nvSpPr>
          <p:cNvPr id="3" name="Content Placeholder 2"/>
          <p:cNvSpPr>
            <a:spLocks noGrp="1"/>
          </p:cNvSpPr>
          <p:nvPr>
            <p:ph sz="quarter" idx="1"/>
          </p:nvPr>
        </p:nvSpPr>
        <p:spPr/>
        <p:txBody>
          <a:bodyPr/>
          <a:lstStyle/>
          <a:p>
            <a:r>
              <a:rPr lang="en-US" sz="4000" b="1" dirty="0" smtClean="0"/>
              <a:t>4 Proficiency Levels </a:t>
            </a:r>
          </a:p>
          <a:p>
            <a:pPr lvl="2"/>
            <a:r>
              <a:rPr lang="en-US" sz="4000" b="1" dirty="0" smtClean="0"/>
              <a:t>4 = Distinguished</a:t>
            </a:r>
          </a:p>
          <a:p>
            <a:pPr lvl="2"/>
            <a:r>
              <a:rPr lang="en-US" sz="4000" b="1" dirty="0" smtClean="0"/>
              <a:t>3 = Proficient</a:t>
            </a:r>
          </a:p>
          <a:p>
            <a:pPr lvl="2"/>
            <a:r>
              <a:rPr lang="en-US" sz="4000" b="1" dirty="0" smtClean="0"/>
              <a:t>2 = Developing</a:t>
            </a:r>
          </a:p>
          <a:p>
            <a:pPr lvl="2"/>
            <a:r>
              <a:rPr lang="en-US" sz="4000" b="1" dirty="0" smtClean="0"/>
              <a:t>1 = Beginning</a:t>
            </a:r>
          </a:p>
          <a:p>
            <a:pPr lvl="2"/>
            <a:endParaRPr lang="en-US" dirty="0" smtClean="0"/>
          </a:p>
          <a:p>
            <a:pPr lvl="2"/>
            <a:endParaRPr lang="en-US" dirty="0"/>
          </a:p>
        </p:txBody>
      </p:sp>
    </p:spTree>
    <p:extLst>
      <p:ext uri="{BB962C8B-B14F-4D97-AF65-F5344CB8AC3E}">
        <p14:creationId xmlns:p14="http://schemas.microsoft.com/office/powerpoint/2010/main" val="2880697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sz="quarter" idx="1"/>
          </p:nvPr>
        </p:nvSpPr>
        <p:spPr/>
        <p:txBody>
          <a:bodyPr/>
          <a:lstStyle/>
          <a:p>
            <a:pPr marL="0" indent="0" algn="ctr">
              <a:buNone/>
            </a:pPr>
            <a:endParaRPr lang="en-US" sz="3200" b="1" dirty="0" smtClean="0"/>
          </a:p>
          <a:p>
            <a:pPr marL="0" indent="0" algn="ctr">
              <a:buNone/>
            </a:pPr>
            <a:r>
              <a:rPr lang="en-US" sz="4000" b="1" dirty="0" smtClean="0"/>
              <a:t>4 = DISTINGUISHED</a:t>
            </a:r>
          </a:p>
          <a:p>
            <a:endParaRPr lang="en-US" sz="4000" dirty="0"/>
          </a:p>
          <a:p>
            <a:pPr marL="0" indent="0" algn="ctr">
              <a:buNone/>
            </a:pPr>
            <a:r>
              <a:rPr lang="en-US" sz="4000" b="1" dirty="0" smtClean="0"/>
              <a:t>Meeting the standard at a</a:t>
            </a:r>
          </a:p>
          <a:p>
            <a:pPr marL="0" indent="0" algn="ctr">
              <a:buNone/>
            </a:pPr>
            <a:r>
              <a:rPr lang="en-US" sz="4000" b="1" dirty="0" smtClean="0"/>
              <a:t>higher quality level                </a:t>
            </a:r>
          </a:p>
          <a:p>
            <a:pPr marL="0" indent="0" algn="ctr">
              <a:buNone/>
            </a:pPr>
            <a:endParaRPr lang="en-US" dirty="0" smtClean="0"/>
          </a:p>
        </p:txBody>
      </p:sp>
    </p:spTree>
    <p:extLst>
      <p:ext uri="{BB962C8B-B14F-4D97-AF65-F5344CB8AC3E}">
        <p14:creationId xmlns:p14="http://schemas.microsoft.com/office/powerpoint/2010/main" val="5887565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4 is NOT:</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sz="4000" b="1" dirty="0" smtClean="0"/>
          </a:p>
          <a:p>
            <a:pPr marL="0" indent="0" algn="ctr">
              <a:buNone/>
            </a:pPr>
            <a:endParaRPr lang="en-US" sz="4000" b="1" dirty="0"/>
          </a:p>
          <a:p>
            <a:pPr marL="0" indent="0" algn="ctr">
              <a:buNone/>
            </a:pPr>
            <a:r>
              <a:rPr lang="en-US" sz="4000" b="1" dirty="0" smtClean="0"/>
              <a:t>Not “EXCEEDS”</a:t>
            </a:r>
          </a:p>
          <a:p>
            <a:pPr marL="0" indent="0" algn="ctr">
              <a:buNone/>
            </a:pPr>
            <a:r>
              <a:rPr lang="en-US" sz="4000" b="1" dirty="0" smtClean="0"/>
              <a:t>Not “ABOVE &amp; BEYOND”</a:t>
            </a:r>
            <a:endParaRPr lang="en-US" sz="4000" b="1" dirty="0"/>
          </a:p>
        </p:txBody>
      </p:sp>
      <p:pic>
        <p:nvPicPr>
          <p:cNvPr id="4" name="Picture 3" descr="no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849" y="0"/>
            <a:ext cx="6698029" cy="6698029"/>
          </a:xfrm>
          <a:prstGeom prst="rect">
            <a:avLst/>
          </a:prstGeom>
        </p:spPr>
      </p:pic>
    </p:spTree>
    <p:extLst>
      <p:ext uri="{BB962C8B-B14F-4D97-AF65-F5344CB8AC3E}">
        <p14:creationId xmlns:p14="http://schemas.microsoft.com/office/powerpoint/2010/main" val="824505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ppt_w</p:attrName>
                                        </p:attrNameLst>
                                      </p:cBhvr>
                                      <p:tavLst>
                                        <p:tav tm="0">
                                          <p:val>
                                            <p:fltVal val="0"/>
                                          </p:val>
                                        </p:tav>
                                        <p:tav tm="100000">
                                          <p:val>
                                            <p:strVal val="#ppt_w"/>
                                          </p:val>
                                        </p:tav>
                                      </p:tavLst>
                                    </p:anim>
                                    <p:anim calcmode="lin" valueType="num">
                                      <p:cBhvr>
                                        <p:cTn id="44" dur="1000" fill="hold"/>
                                        <p:tgtEl>
                                          <p:spTgt spid="4"/>
                                        </p:tgtEl>
                                        <p:attrNameLst>
                                          <p:attrName>ppt_h</p:attrName>
                                        </p:attrNameLst>
                                      </p:cBhvr>
                                      <p:tavLst>
                                        <p:tav tm="0">
                                          <p:val>
                                            <p:fltVal val="0"/>
                                          </p:val>
                                        </p:tav>
                                        <p:tav tm="100000">
                                          <p:val>
                                            <p:strVal val="#ppt_h"/>
                                          </p:val>
                                        </p:tav>
                                      </p:tavLst>
                                    </p:anim>
                                    <p:anim calcmode="lin" valueType="num">
                                      <p:cBhvr>
                                        <p:cTn id="45" dur="1000" fill="hold"/>
                                        <p:tgtEl>
                                          <p:spTgt spid="4"/>
                                        </p:tgtEl>
                                        <p:attrNameLst>
                                          <p:attrName>style.rotation</p:attrName>
                                        </p:attrNameLst>
                                      </p:cBhvr>
                                      <p:tavLst>
                                        <p:tav tm="0">
                                          <p:val>
                                            <p:fltVal val="90"/>
                                          </p:val>
                                        </p:tav>
                                        <p:tav tm="100000">
                                          <p:val>
                                            <p:fltVal val="0"/>
                                          </p:val>
                                        </p:tav>
                                      </p:tavLst>
                                    </p:anim>
                                    <p:animEffect transition="in" filter="fade">
                                      <p:cBhvr>
                                        <p:cTn id="4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spent sharing out PLC Discussions</a:t>
            </a:r>
            <a:endParaRPr lang="en-US" dirty="0"/>
          </a:p>
        </p:txBody>
      </p:sp>
      <p:pic>
        <p:nvPicPr>
          <p:cNvPr id="4" name="Content Placeholder 3" descr="imgres.jpg"/>
          <p:cNvPicPr>
            <a:picLocks noGrp="1" noChangeAspect="1"/>
          </p:cNvPicPr>
          <p:nvPr>
            <p:ph sz="quarter" idx="1"/>
          </p:nvPr>
        </p:nvPicPr>
        <p:blipFill>
          <a:blip r:embed="rId2">
            <a:extLst>
              <a:ext uri="{28A0092B-C50C-407E-A947-70E740481C1C}">
                <a14:useLocalDpi xmlns:a14="http://schemas.microsoft.com/office/drawing/2010/main" val="0"/>
              </a:ext>
            </a:extLst>
          </a:blip>
          <a:srcRect l="-10550" r="-10550"/>
          <a:stretch>
            <a:fillRect/>
          </a:stretch>
        </p:blipFill>
        <p:spPr/>
      </p:pic>
    </p:spTree>
    <p:extLst>
      <p:ext uri="{BB962C8B-B14F-4D97-AF65-F5344CB8AC3E}">
        <p14:creationId xmlns:p14="http://schemas.microsoft.com/office/powerpoint/2010/main" val="332054006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calibrate…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b="1" dirty="0"/>
              <a:t>What does proficiency look like</a:t>
            </a:r>
            <a:r>
              <a:rPr lang="en-US" sz="2800" b="1" dirty="0" smtClean="0"/>
              <a:t>?</a:t>
            </a:r>
          </a:p>
          <a:p>
            <a:r>
              <a:rPr lang="en-US" sz="2800" b="1" dirty="0" smtClean="0"/>
              <a:t>Remember our common language:</a:t>
            </a:r>
            <a:endParaRPr lang="en-US" sz="2800" b="1" dirty="0"/>
          </a:p>
          <a:p>
            <a:pPr lvl="1"/>
            <a:r>
              <a:rPr lang="en-US" sz="4000" b="1" dirty="0" smtClean="0"/>
              <a:t>Proficient </a:t>
            </a:r>
            <a:r>
              <a:rPr lang="en-US" sz="4000" b="1" dirty="0"/>
              <a:t>= acceptable level of achievement for a learning </a:t>
            </a:r>
            <a:r>
              <a:rPr lang="en-US" sz="4000" b="1" dirty="0" smtClean="0"/>
              <a:t>standard (Entry Level Quality)</a:t>
            </a:r>
          </a:p>
          <a:p>
            <a:pPr lvl="3"/>
            <a:r>
              <a:rPr lang="en-US" sz="3800" b="1" dirty="0" smtClean="0"/>
              <a:t>Proficiency is generally not linear and not specific to a moment in time = gray area</a:t>
            </a:r>
          </a:p>
          <a:p>
            <a:pPr lvl="1"/>
            <a:r>
              <a:rPr lang="en-US" sz="4000" b="1" dirty="0" smtClean="0"/>
              <a:t>Professional Judgment</a:t>
            </a:r>
            <a:endParaRPr lang="en-US" sz="4000" b="1" dirty="0"/>
          </a:p>
          <a:p>
            <a:endParaRPr lang="en-US" dirty="0"/>
          </a:p>
        </p:txBody>
      </p:sp>
    </p:spTree>
    <p:extLst>
      <p:ext uri="{BB962C8B-B14F-4D97-AF65-F5344CB8AC3E}">
        <p14:creationId xmlns:p14="http://schemas.microsoft.com/office/powerpoint/2010/main" val="27984354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calibrate…</a:t>
            </a:r>
            <a:endParaRPr lang="en-US" dirty="0"/>
          </a:p>
        </p:txBody>
      </p:sp>
      <p:sp>
        <p:nvSpPr>
          <p:cNvPr id="3" name="Content Placeholder 2"/>
          <p:cNvSpPr>
            <a:spLocks noGrp="1"/>
          </p:cNvSpPr>
          <p:nvPr>
            <p:ph sz="quarter" idx="1"/>
          </p:nvPr>
        </p:nvSpPr>
        <p:spPr>
          <a:xfrm>
            <a:off x="301752" y="1487024"/>
            <a:ext cx="8842248" cy="5137130"/>
          </a:xfrm>
        </p:spPr>
        <p:txBody>
          <a:bodyPr>
            <a:normAutofit/>
          </a:bodyPr>
          <a:lstStyle/>
          <a:p>
            <a:r>
              <a:rPr lang="en-US" sz="3200" dirty="0" smtClean="0"/>
              <a:t>Calibrating knowledge levels = parceling out the degree of the standard’s verb</a:t>
            </a:r>
          </a:p>
          <a:p>
            <a:r>
              <a:rPr lang="en-US" sz="3200" dirty="0" smtClean="0"/>
              <a:t>Gradations </a:t>
            </a:r>
            <a:r>
              <a:rPr lang="en-US" sz="3200" dirty="0"/>
              <a:t>of the skill </a:t>
            </a:r>
            <a:r>
              <a:rPr lang="en-US" sz="3200" dirty="0" smtClean="0"/>
              <a:t>level: </a:t>
            </a:r>
            <a:r>
              <a:rPr lang="en-US" sz="3200" dirty="0"/>
              <a:t>d</a:t>
            </a:r>
            <a:r>
              <a:rPr lang="en-US" sz="3200" dirty="0" smtClean="0"/>
              <a:t>egree of competence; degree of mastery; the degree of proficiency;</a:t>
            </a:r>
            <a:r>
              <a:rPr lang="en-US" sz="3200" dirty="0"/>
              <a:t> </a:t>
            </a:r>
            <a:endParaRPr lang="en-US" sz="3200" dirty="0" smtClean="0"/>
          </a:p>
          <a:p>
            <a:pPr lvl="1"/>
            <a:r>
              <a:rPr lang="en-US" sz="2400" dirty="0"/>
              <a:t>L</a:t>
            </a:r>
            <a:r>
              <a:rPr lang="en-US" sz="2400" dirty="0" smtClean="0"/>
              <a:t>evel of consistency</a:t>
            </a:r>
          </a:p>
          <a:p>
            <a:pPr lvl="1"/>
            <a:r>
              <a:rPr lang="en-US" sz="2400" dirty="0" smtClean="0"/>
              <a:t>Amount of acceptable error </a:t>
            </a:r>
          </a:p>
          <a:p>
            <a:r>
              <a:rPr lang="en-US" sz="3200" dirty="0" smtClean="0"/>
              <a:t>Remember: We can MEET the standard </a:t>
            </a:r>
            <a:r>
              <a:rPr lang="en-US" sz="3200" i="1" u="sng" dirty="0" smtClean="0"/>
              <a:t>at different quality levels.</a:t>
            </a:r>
          </a:p>
          <a:p>
            <a:endParaRPr lang="en-US" dirty="0" smtClean="0"/>
          </a:p>
        </p:txBody>
      </p:sp>
    </p:spTree>
    <p:extLst>
      <p:ext uri="{BB962C8B-B14F-4D97-AF65-F5344CB8AC3E}">
        <p14:creationId xmlns:p14="http://schemas.microsoft.com/office/powerpoint/2010/main" val="2601076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Calibrating Verbs</a:t>
            </a:r>
            <a:endParaRPr lang="en-US" dirty="0"/>
          </a:p>
        </p:txBody>
      </p:sp>
      <p:sp>
        <p:nvSpPr>
          <p:cNvPr id="3" name="Content Placeholder 2"/>
          <p:cNvSpPr>
            <a:spLocks noGrp="1"/>
          </p:cNvSpPr>
          <p:nvPr>
            <p:ph sz="quarter" idx="1"/>
          </p:nvPr>
        </p:nvSpPr>
        <p:spPr/>
        <p:txBody>
          <a:bodyPr/>
          <a:lstStyle/>
          <a:p>
            <a:r>
              <a:rPr lang="en-US" sz="4400" b="1" dirty="0"/>
              <a:t>Calculate – </a:t>
            </a:r>
            <a:r>
              <a:rPr lang="en-US" sz="4400" dirty="0"/>
              <a:t>consistency; acceptable error</a:t>
            </a:r>
          </a:p>
          <a:p>
            <a:r>
              <a:rPr lang="en-US" sz="4400" b="1" dirty="0"/>
              <a:t>Analyze – </a:t>
            </a:r>
            <a:r>
              <a:rPr lang="en-US" sz="4400" dirty="0"/>
              <a:t>quality differences of analyses</a:t>
            </a:r>
          </a:p>
          <a:p>
            <a:r>
              <a:rPr lang="en-US" sz="4400" b="1" dirty="0"/>
              <a:t>Infer – </a:t>
            </a:r>
            <a:r>
              <a:rPr lang="en-US" sz="4400" dirty="0"/>
              <a:t>depth and quality differences</a:t>
            </a:r>
          </a:p>
          <a:p>
            <a:endParaRPr lang="en-US" dirty="0"/>
          </a:p>
        </p:txBody>
      </p:sp>
    </p:spTree>
    <p:extLst>
      <p:ext uri="{BB962C8B-B14F-4D97-AF65-F5344CB8AC3E}">
        <p14:creationId xmlns:p14="http://schemas.microsoft.com/office/powerpoint/2010/main" val="33301848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you work to define these levels and terms…</a:t>
            </a:r>
            <a:endParaRPr lang="en-US" dirty="0"/>
          </a:p>
        </p:txBody>
      </p:sp>
      <p:pic>
        <p:nvPicPr>
          <p:cNvPr id="6" name="Content Placeholder 5" descr="images.jpg"/>
          <p:cNvPicPr>
            <a:picLocks noGrp="1" noChangeAspect="1"/>
          </p:cNvPicPr>
          <p:nvPr>
            <p:ph sz="quarter" idx="1"/>
          </p:nvPr>
        </p:nvPicPr>
        <p:blipFill>
          <a:blip r:embed="rId3">
            <a:extLst>
              <a:ext uri="{28A0092B-C50C-407E-A947-70E740481C1C}">
                <a14:useLocalDpi xmlns:a14="http://schemas.microsoft.com/office/drawing/2010/main" val="0"/>
              </a:ext>
            </a:extLst>
          </a:blip>
          <a:srcRect l="-2254" r="-2254"/>
          <a:stretch>
            <a:fillRect/>
          </a:stretch>
        </p:blipFill>
        <p:spPr/>
      </p:pic>
    </p:spTree>
    <p:extLst>
      <p:ext uri="{BB962C8B-B14F-4D97-AF65-F5344CB8AC3E}">
        <p14:creationId xmlns:p14="http://schemas.microsoft.com/office/powerpoint/2010/main" val="152890910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THE PUZZLE</a:t>
            </a:r>
            <a:endParaRPr lang="en-US" dirty="0"/>
          </a:p>
        </p:txBody>
      </p:sp>
      <p:pic>
        <p:nvPicPr>
          <p:cNvPr id="4" name="Content Placeholder 3" descr="Screen Shot 2016-02-25 at 2.40.30 PM.png"/>
          <p:cNvPicPr>
            <a:picLocks noGrp="1" noChangeAspect="1"/>
          </p:cNvPicPr>
          <p:nvPr>
            <p:ph sz="quarter" idx="1"/>
          </p:nvPr>
        </p:nvPicPr>
        <p:blipFill>
          <a:blip r:embed="rId2">
            <a:extLst>
              <a:ext uri="{28A0092B-C50C-407E-A947-70E740481C1C}">
                <a14:useLocalDpi xmlns:a14="http://schemas.microsoft.com/office/drawing/2010/main" val="0"/>
              </a:ext>
            </a:extLst>
          </a:blip>
          <a:srcRect l="-21907" r="-21907"/>
          <a:stretch>
            <a:fillRect/>
          </a:stretch>
        </p:blipFill>
        <p:spPr>
          <a:xfrm>
            <a:off x="858187" y="2331480"/>
            <a:ext cx="7518389" cy="4042145"/>
          </a:xfrm>
        </p:spPr>
      </p:pic>
      <p:sp>
        <p:nvSpPr>
          <p:cNvPr id="5" name="TextBox 4"/>
          <p:cNvSpPr txBox="1"/>
          <p:nvPr/>
        </p:nvSpPr>
        <p:spPr>
          <a:xfrm>
            <a:off x="617896" y="1664626"/>
            <a:ext cx="4531236" cy="461665"/>
          </a:xfrm>
          <a:prstGeom prst="rect">
            <a:avLst/>
          </a:prstGeom>
          <a:noFill/>
        </p:spPr>
        <p:txBody>
          <a:bodyPr wrap="square" rtlCol="0">
            <a:spAutoFit/>
          </a:bodyPr>
          <a:lstStyle/>
          <a:p>
            <a:r>
              <a:rPr lang="en-US" sz="2400" b="1" dirty="0" smtClean="0"/>
              <a:t>BEFORE AND AFTER</a:t>
            </a:r>
            <a:endParaRPr lang="en-US" sz="2400" b="1" dirty="0"/>
          </a:p>
        </p:txBody>
      </p:sp>
    </p:spTree>
    <p:extLst>
      <p:ext uri="{BB962C8B-B14F-4D97-AF65-F5344CB8AC3E}">
        <p14:creationId xmlns:p14="http://schemas.microsoft.com/office/powerpoint/2010/main" val="288335530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THE PUZZLE</a:t>
            </a:r>
            <a:endParaRPr lang="en-US" dirty="0"/>
          </a:p>
        </p:txBody>
      </p:sp>
      <p:pic>
        <p:nvPicPr>
          <p:cNvPr id="4" name="Content Placeholder 3" descr="Screen Shot 2016-02-25 at 2.40.30 PM.png"/>
          <p:cNvPicPr>
            <a:picLocks noGrp="1" noChangeAspect="1"/>
          </p:cNvPicPr>
          <p:nvPr>
            <p:ph sz="quarter" idx="1"/>
          </p:nvPr>
        </p:nvPicPr>
        <p:blipFill>
          <a:blip r:embed="rId2">
            <a:extLst>
              <a:ext uri="{28A0092B-C50C-407E-A947-70E740481C1C}">
                <a14:useLocalDpi xmlns:a14="http://schemas.microsoft.com/office/drawing/2010/main" val="0"/>
              </a:ext>
            </a:extLst>
          </a:blip>
          <a:srcRect l="-21907" r="-21907"/>
          <a:stretch>
            <a:fillRect/>
          </a:stretch>
        </p:blipFill>
        <p:spPr>
          <a:xfrm>
            <a:off x="-543808" y="2371208"/>
            <a:ext cx="5207412" cy="2799684"/>
          </a:xfrm>
        </p:spPr>
      </p:pic>
      <p:sp>
        <p:nvSpPr>
          <p:cNvPr id="5" name="TextBox 4"/>
          <p:cNvSpPr txBox="1"/>
          <p:nvPr/>
        </p:nvSpPr>
        <p:spPr>
          <a:xfrm>
            <a:off x="301752" y="1664626"/>
            <a:ext cx="4531236" cy="400110"/>
          </a:xfrm>
          <a:prstGeom prst="rect">
            <a:avLst/>
          </a:prstGeom>
          <a:noFill/>
        </p:spPr>
        <p:txBody>
          <a:bodyPr wrap="square" rtlCol="0">
            <a:spAutoFit/>
          </a:bodyPr>
          <a:lstStyle/>
          <a:p>
            <a:r>
              <a:rPr lang="en-US" sz="2000" b="1" dirty="0" smtClean="0"/>
              <a:t>BEFORE AND AFTER</a:t>
            </a:r>
            <a:endParaRPr lang="en-US" sz="2000" b="1" dirty="0"/>
          </a:p>
        </p:txBody>
      </p:sp>
      <p:sp>
        <p:nvSpPr>
          <p:cNvPr id="3" name="TextBox 2"/>
          <p:cNvSpPr txBox="1"/>
          <p:nvPr/>
        </p:nvSpPr>
        <p:spPr>
          <a:xfrm>
            <a:off x="4033487" y="1664626"/>
            <a:ext cx="4802665" cy="4524315"/>
          </a:xfrm>
          <a:prstGeom prst="rect">
            <a:avLst/>
          </a:prstGeom>
          <a:noFill/>
        </p:spPr>
        <p:txBody>
          <a:bodyPr wrap="square" rtlCol="0">
            <a:spAutoFit/>
          </a:bodyPr>
          <a:lstStyle/>
          <a:p>
            <a:r>
              <a:rPr lang="en-US" sz="2400" b="1" dirty="0" smtClean="0"/>
              <a:t>Level 1: Bergen Bar &amp; Grill</a:t>
            </a:r>
          </a:p>
          <a:p>
            <a:endParaRPr lang="en-US" sz="2400" b="1" dirty="0" smtClean="0"/>
          </a:p>
          <a:p>
            <a:r>
              <a:rPr lang="en-US" sz="2400" b="1" dirty="0" smtClean="0"/>
              <a:t>Level 2: A Warrior’s Touch 			Screen (Partial)</a:t>
            </a:r>
          </a:p>
          <a:p>
            <a:endParaRPr lang="en-US" sz="2400" b="1" dirty="0" smtClean="0"/>
          </a:p>
          <a:p>
            <a:r>
              <a:rPr lang="en-US" sz="2400" b="1" dirty="0" smtClean="0"/>
              <a:t>Level 3: A </a:t>
            </a:r>
            <a:r>
              <a:rPr lang="en-US" sz="2400" b="1" strike="sngStrike" dirty="0" smtClean="0"/>
              <a:t>Women’s</a:t>
            </a:r>
            <a:r>
              <a:rPr lang="en-US" sz="2400" b="1" dirty="0" smtClean="0"/>
              <a:t> Woman’s Touch Screen</a:t>
            </a:r>
            <a:r>
              <a:rPr lang="en-US" sz="2400" b="1" dirty="0"/>
              <a:t> </a:t>
            </a:r>
            <a:r>
              <a:rPr lang="en-US" sz="2400" b="1" dirty="0" smtClean="0"/>
              <a:t>(Proficient – entry level – just made it – acceptable)</a:t>
            </a:r>
          </a:p>
          <a:p>
            <a:endParaRPr lang="en-US" sz="2400" b="1" dirty="0" smtClean="0"/>
          </a:p>
          <a:p>
            <a:r>
              <a:rPr lang="en-US" sz="2400" b="1" dirty="0" smtClean="0"/>
              <a:t>Level 4: A Woman’s Touch Screen (Distinguished)</a:t>
            </a:r>
          </a:p>
        </p:txBody>
      </p:sp>
    </p:spTree>
    <p:extLst>
      <p:ext uri="{BB962C8B-B14F-4D97-AF65-F5344CB8AC3E}">
        <p14:creationId xmlns:p14="http://schemas.microsoft.com/office/powerpoint/2010/main" val="1002405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How is this a 4?</a:t>
            </a:r>
            <a:endParaRPr lang="en-US" sz="4000" b="1" dirty="0"/>
          </a:p>
        </p:txBody>
      </p:sp>
      <p:sp>
        <p:nvSpPr>
          <p:cNvPr id="3" name="Content Placeholder 2"/>
          <p:cNvSpPr>
            <a:spLocks noGrp="1"/>
          </p:cNvSpPr>
          <p:nvPr>
            <p:ph sz="quarter" idx="1"/>
          </p:nvPr>
        </p:nvSpPr>
        <p:spPr>
          <a:xfrm>
            <a:off x="301752" y="1527047"/>
            <a:ext cx="9180430" cy="5052469"/>
          </a:xfrm>
        </p:spPr>
        <p:txBody>
          <a:bodyPr>
            <a:normAutofit lnSpcReduction="10000"/>
          </a:bodyPr>
          <a:lstStyle/>
          <a:p>
            <a:r>
              <a:rPr lang="en-US" sz="2800" b="1" dirty="0" smtClean="0"/>
              <a:t>What makes “solving the puzzle” distinguished?</a:t>
            </a:r>
          </a:p>
          <a:p>
            <a:pPr lvl="1"/>
            <a:r>
              <a:rPr lang="en-US" dirty="0" smtClean="0">
                <a:solidFill>
                  <a:schemeClr val="tx1"/>
                </a:solidFill>
              </a:rPr>
              <a:t>Not about “above and beyond”</a:t>
            </a:r>
          </a:p>
          <a:p>
            <a:pPr lvl="1"/>
            <a:r>
              <a:rPr lang="en-US" dirty="0" smtClean="0">
                <a:solidFill>
                  <a:schemeClr val="tx1"/>
                </a:solidFill>
              </a:rPr>
              <a:t>Not about exceeding</a:t>
            </a:r>
            <a:endParaRPr lang="en-US" dirty="0">
              <a:solidFill>
                <a:schemeClr val="tx1"/>
              </a:solidFill>
            </a:endParaRPr>
          </a:p>
          <a:p>
            <a:r>
              <a:rPr lang="en-US" sz="2800" b="1" dirty="0"/>
              <a:t>What </a:t>
            </a:r>
            <a:r>
              <a:rPr lang="en-US" sz="2800" b="1" dirty="0" smtClean="0"/>
              <a:t>is it about “solving” that can be calibrated?</a:t>
            </a:r>
          </a:p>
          <a:p>
            <a:pPr lvl="1"/>
            <a:r>
              <a:rPr lang="en-US" dirty="0" smtClean="0">
                <a:solidFill>
                  <a:schemeClr val="tx1"/>
                </a:solidFill>
              </a:rPr>
              <a:t>Quality of confidence in answer</a:t>
            </a:r>
          </a:p>
          <a:p>
            <a:pPr lvl="1"/>
            <a:r>
              <a:rPr lang="en-US" dirty="0" smtClean="0">
                <a:solidFill>
                  <a:schemeClr val="tx1"/>
                </a:solidFill>
              </a:rPr>
              <a:t>Fluency of the response</a:t>
            </a:r>
          </a:p>
          <a:p>
            <a:pPr lvl="1"/>
            <a:r>
              <a:rPr lang="en-US" dirty="0" smtClean="0">
                <a:solidFill>
                  <a:schemeClr val="tx1"/>
                </a:solidFill>
              </a:rPr>
              <a:t>Less letters to work with</a:t>
            </a:r>
          </a:p>
          <a:p>
            <a:r>
              <a:rPr lang="en-US" b="1" dirty="0" smtClean="0"/>
              <a:t>PROFESSIONAL JUDGMENT</a:t>
            </a:r>
            <a:endParaRPr lang="en-US" b="1" dirty="0"/>
          </a:p>
          <a:p>
            <a:pPr lvl="1"/>
            <a:r>
              <a:rPr lang="en-US" dirty="0" smtClean="0">
                <a:solidFill>
                  <a:schemeClr val="tx1"/>
                </a:solidFill>
              </a:rPr>
              <a:t>Careful not to box yourself in to not being able to see it from different lenses</a:t>
            </a:r>
            <a:endParaRPr lang="en-US" dirty="0">
              <a:solidFill>
                <a:schemeClr val="tx1"/>
              </a:solidFill>
            </a:endParaRPr>
          </a:p>
          <a:p>
            <a:pPr lvl="1"/>
            <a:endParaRPr lang="en-US" dirty="0" smtClean="0"/>
          </a:p>
        </p:txBody>
      </p:sp>
    </p:spTree>
    <p:extLst>
      <p:ext uri="{BB962C8B-B14F-4D97-AF65-F5344CB8AC3E}">
        <p14:creationId xmlns:p14="http://schemas.microsoft.com/office/powerpoint/2010/main" val="957404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March 7</a:t>
            </a:r>
            <a:r>
              <a:rPr lang="en-US" sz="3600" b="1" baseline="30000" dirty="0" smtClean="0"/>
              <a:t>th</a:t>
            </a:r>
            <a:r>
              <a:rPr lang="en-US" sz="3600" b="1" dirty="0" smtClean="0"/>
              <a:t> with Garnet: Behaviors</a:t>
            </a:r>
            <a:endParaRPr lang="en-US" sz="3600" b="1" dirty="0"/>
          </a:p>
        </p:txBody>
      </p:sp>
      <p:sp>
        <p:nvSpPr>
          <p:cNvPr id="3" name="Content Placeholder 2"/>
          <p:cNvSpPr>
            <a:spLocks noGrp="1"/>
          </p:cNvSpPr>
          <p:nvPr>
            <p:ph sz="quarter" idx="1"/>
          </p:nvPr>
        </p:nvSpPr>
        <p:spPr>
          <a:xfrm>
            <a:off x="301751" y="1527048"/>
            <a:ext cx="8681555" cy="4572000"/>
          </a:xfrm>
        </p:spPr>
        <p:txBody>
          <a:bodyPr>
            <a:normAutofit/>
          </a:bodyPr>
          <a:lstStyle/>
          <a:p>
            <a:r>
              <a:rPr lang="en-US" sz="4000" b="1" dirty="0" smtClean="0"/>
              <a:t>Brainstorm behaviors you want to “report out” apart from the standards-based achievement of a student.</a:t>
            </a:r>
          </a:p>
          <a:p>
            <a:r>
              <a:rPr lang="en-US" sz="4000" b="1" dirty="0" smtClean="0"/>
              <a:t>Group those behaviors to alleviate the quantity of grades </a:t>
            </a:r>
            <a:endParaRPr lang="en-US" sz="4000" b="1" dirty="0"/>
          </a:p>
        </p:txBody>
      </p:sp>
    </p:spTree>
    <p:extLst>
      <p:ext uri="{BB962C8B-B14F-4D97-AF65-F5344CB8AC3E}">
        <p14:creationId xmlns:p14="http://schemas.microsoft.com/office/powerpoint/2010/main" val="423522473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 Out of the Grade</a:t>
            </a:r>
            <a:endParaRPr lang="en-US" dirty="0"/>
          </a:p>
        </p:txBody>
      </p:sp>
      <p:sp>
        <p:nvSpPr>
          <p:cNvPr id="3" name="Content Placeholder 2"/>
          <p:cNvSpPr>
            <a:spLocks noGrp="1"/>
          </p:cNvSpPr>
          <p:nvPr>
            <p:ph sz="quarter" idx="1"/>
          </p:nvPr>
        </p:nvSpPr>
        <p:spPr>
          <a:xfrm>
            <a:off x="301752" y="1527048"/>
            <a:ext cx="8503920" cy="4885898"/>
          </a:xfrm>
        </p:spPr>
        <p:txBody>
          <a:bodyPr>
            <a:normAutofit fontScale="92500" lnSpcReduction="10000"/>
          </a:bodyPr>
          <a:lstStyle/>
          <a:p>
            <a:r>
              <a:rPr lang="en-US" sz="2600" b="1" dirty="0" smtClean="0"/>
              <a:t>ISD #624--- Proficiency Levels 1-3</a:t>
            </a:r>
          </a:p>
          <a:p>
            <a:pPr lvl="1"/>
            <a:r>
              <a:rPr lang="en-US" sz="2600" b="1" dirty="0" smtClean="0"/>
              <a:t>Responsibility</a:t>
            </a:r>
          </a:p>
          <a:p>
            <a:pPr lvl="1"/>
            <a:r>
              <a:rPr lang="en-US" sz="2600" b="1" dirty="0" smtClean="0"/>
              <a:t>Engagement/Focus</a:t>
            </a:r>
          </a:p>
          <a:p>
            <a:pPr lvl="1"/>
            <a:r>
              <a:rPr lang="en-US" sz="2600" b="1" dirty="0" smtClean="0"/>
              <a:t>Collaboration</a:t>
            </a:r>
          </a:p>
          <a:p>
            <a:pPr lvl="1"/>
            <a:r>
              <a:rPr lang="en-US" sz="2600" b="1" dirty="0" smtClean="0"/>
              <a:t>Critical Thinking</a:t>
            </a:r>
          </a:p>
          <a:p>
            <a:r>
              <a:rPr lang="en-US" sz="2600" b="1" dirty="0" smtClean="0"/>
              <a:t>ISD #742--- Proficiency Levels 1-3</a:t>
            </a:r>
          </a:p>
          <a:p>
            <a:pPr lvl="1"/>
            <a:r>
              <a:rPr lang="en-US" sz="2600" b="1" dirty="0" smtClean="0"/>
              <a:t>Behavior Skills</a:t>
            </a:r>
          </a:p>
          <a:p>
            <a:pPr lvl="1"/>
            <a:r>
              <a:rPr lang="en-US" sz="2600" b="1" dirty="0" smtClean="0"/>
              <a:t>Work Habits</a:t>
            </a:r>
          </a:p>
          <a:p>
            <a:r>
              <a:rPr lang="en-US" sz="2600" b="1" dirty="0" smtClean="0"/>
              <a:t>ISD #284 --- Proficiency Levels 1-3</a:t>
            </a:r>
          </a:p>
          <a:p>
            <a:pPr lvl="1"/>
            <a:r>
              <a:rPr lang="en-US" sz="2600" b="1" dirty="0" smtClean="0"/>
              <a:t>Behavior</a:t>
            </a:r>
          </a:p>
          <a:p>
            <a:pPr lvl="1"/>
            <a:r>
              <a:rPr lang="en-US" sz="2600" b="1" dirty="0" smtClean="0"/>
              <a:t>Effort</a:t>
            </a:r>
          </a:p>
          <a:p>
            <a:pPr lvl="1"/>
            <a:r>
              <a:rPr lang="en-US" sz="2600" b="1" dirty="0" smtClean="0"/>
              <a:t>Timeliness</a:t>
            </a:r>
          </a:p>
          <a:p>
            <a:pPr lvl="1"/>
            <a:endParaRPr lang="en-US" dirty="0"/>
          </a:p>
        </p:txBody>
      </p:sp>
    </p:spTree>
    <p:extLst>
      <p:ext uri="{BB962C8B-B14F-4D97-AF65-F5344CB8AC3E}">
        <p14:creationId xmlns:p14="http://schemas.microsoft.com/office/powerpoint/2010/main" val="417268090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6-02-16 at 12.06.41 PM.png"/>
          <p:cNvPicPr>
            <a:picLocks noGrp="1" noChangeAspect="1"/>
          </p:cNvPicPr>
          <p:nvPr>
            <p:ph sz="quarter" idx="4294967295"/>
          </p:nvPr>
        </p:nvPicPr>
        <p:blipFill>
          <a:blip r:embed="rId3">
            <a:extLst>
              <a:ext uri="{28A0092B-C50C-407E-A947-70E740481C1C}">
                <a14:useLocalDpi xmlns:a14="http://schemas.microsoft.com/office/drawing/2010/main" val="0"/>
              </a:ext>
            </a:extLst>
          </a:blip>
          <a:srcRect l="-30363" r="-30363"/>
          <a:stretch>
            <a:fillRect/>
          </a:stretch>
        </p:blipFill>
        <p:spPr>
          <a:xfrm>
            <a:off x="-922691" y="148459"/>
            <a:ext cx="11752694" cy="6317773"/>
          </a:xfrm>
        </p:spPr>
      </p:pic>
      <p:sp>
        <p:nvSpPr>
          <p:cNvPr id="3" name="TextBox 2"/>
          <p:cNvSpPr txBox="1"/>
          <p:nvPr/>
        </p:nvSpPr>
        <p:spPr>
          <a:xfrm>
            <a:off x="244810" y="780274"/>
            <a:ext cx="1208744" cy="923330"/>
          </a:xfrm>
          <a:prstGeom prst="rect">
            <a:avLst/>
          </a:prstGeom>
          <a:noFill/>
        </p:spPr>
        <p:txBody>
          <a:bodyPr wrap="square" rtlCol="0">
            <a:spAutoFit/>
          </a:bodyPr>
          <a:lstStyle/>
          <a:p>
            <a:r>
              <a:rPr lang="en-US" dirty="0" smtClean="0"/>
              <a:t>Osseo School District</a:t>
            </a:r>
            <a:endParaRPr lang="en-US" dirty="0"/>
          </a:p>
        </p:txBody>
      </p:sp>
    </p:spTree>
    <p:extLst>
      <p:ext uri="{BB962C8B-B14F-4D97-AF65-F5344CB8AC3E}">
        <p14:creationId xmlns:p14="http://schemas.microsoft.com/office/powerpoint/2010/main" val="897548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Culture = defines what it means to be normal</a:t>
            </a:r>
            <a:endParaRPr lang="en-US" dirty="0"/>
          </a:p>
        </p:txBody>
      </p:sp>
      <p:pic>
        <p:nvPicPr>
          <p:cNvPr id="4" name="Content Placeholder 3" descr="imgres.png"/>
          <p:cNvPicPr>
            <a:picLocks noGrp="1" noChangeAspect="1"/>
          </p:cNvPicPr>
          <p:nvPr>
            <p:ph sz="quarter" idx="1"/>
          </p:nvPr>
        </p:nvPicPr>
        <p:blipFill>
          <a:blip r:embed="rId3">
            <a:extLst>
              <a:ext uri="{28A0092B-C50C-407E-A947-70E740481C1C}">
                <a14:useLocalDpi xmlns:a14="http://schemas.microsoft.com/office/drawing/2010/main" val="0"/>
              </a:ext>
            </a:extLst>
          </a:blip>
          <a:srcRect l="-19035" r="-19035"/>
          <a:stretch>
            <a:fillRect/>
          </a:stretch>
        </p:blipFill>
        <p:spPr>
          <a:xfrm>
            <a:off x="-329885" y="2450795"/>
            <a:ext cx="6680171" cy="3591490"/>
          </a:xfrm>
        </p:spPr>
      </p:pic>
      <p:sp>
        <p:nvSpPr>
          <p:cNvPr id="5" name="TextBox 4"/>
          <p:cNvSpPr txBox="1"/>
          <p:nvPr/>
        </p:nvSpPr>
        <p:spPr>
          <a:xfrm>
            <a:off x="5987413" y="1708498"/>
            <a:ext cx="2848739" cy="3539430"/>
          </a:xfrm>
          <a:prstGeom prst="rect">
            <a:avLst/>
          </a:prstGeom>
          <a:noFill/>
        </p:spPr>
        <p:txBody>
          <a:bodyPr wrap="square" rtlCol="0">
            <a:spAutoFit/>
          </a:bodyPr>
          <a:lstStyle/>
          <a:p>
            <a:r>
              <a:rPr lang="en-US" sz="3200" b="1" dirty="0" smtClean="0"/>
              <a:t>“As we embrace SBLAG and build a new normal, we are creating a new box.”</a:t>
            </a:r>
            <a:endParaRPr lang="en-US" sz="3200" b="1" dirty="0"/>
          </a:p>
        </p:txBody>
      </p:sp>
      <p:sp>
        <p:nvSpPr>
          <p:cNvPr id="6" name="TextBox 5"/>
          <p:cNvSpPr txBox="1"/>
          <p:nvPr/>
        </p:nvSpPr>
        <p:spPr>
          <a:xfrm>
            <a:off x="643276" y="1845177"/>
            <a:ext cx="4189540" cy="523220"/>
          </a:xfrm>
          <a:prstGeom prst="rect">
            <a:avLst/>
          </a:prstGeom>
          <a:noFill/>
        </p:spPr>
        <p:txBody>
          <a:bodyPr wrap="square" rtlCol="0">
            <a:spAutoFit/>
          </a:bodyPr>
          <a:lstStyle/>
          <a:p>
            <a:r>
              <a:rPr lang="en-US" sz="2800" b="1" dirty="0" smtClean="0"/>
              <a:t>Culture = our box</a:t>
            </a:r>
            <a:endParaRPr lang="en-US" sz="2800" b="1" dirty="0"/>
          </a:p>
        </p:txBody>
      </p:sp>
    </p:spTree>
    <p:extLst>
      <p:ext uri="{BB962C8B-B14F-4D97-AF65-F5344CB8AC3E}">
        <p14:creationId xmlns:p14="http://schemas.microsoft.com/office/powerpoint/2010/main" val="397075968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Garnet Hillman on March 7</a:t>
            </a:r>
            <a:r>
              <a:rPr lang="en-US" b="1" baseline="30000" dirty="0" smtClean="0"/>
              <a:t>th</a:t>
            </a:r>
            <a:r>
              <a:rPr lang="en-US" b="1" dirty="0" smtClean="0"/>
              <a:t>: Behaviors</a:t>
            </a:r>
            <a:endParaRPr lang="en-US" b="1" dirty="0"/>
          </a:p>
        </p:txBody>
      </p:sp>
      <p:sp>
        <p:nvSpPr>
          <p:cNvPr id="3" name="Content Placeholder 2"/>
          <p:cNvSpPr>
            <a:spLocks noGrp="1"/>
          </p:cNvSpPr>
          <p:nvPr>
            <p:ph sz="quarter" idx="1"/>
          </p:nvPr>
        </p:nvSpPr>
        <p:spPr/>
        <p:txBody>
          <a:bodyPr/>
          <a:lstStyle/>
          <a:p>
            <a:r>
              <a:rPr lang="en-US" sz="3600" b="1" dirty="0" smtClean="0"/>
              <a:t>3 = Consistently (not perfect)</a:t>
            </a:r>
          </a:p>
          <a:p>
            <a:r>
              <a:rPr lang="en-US" sz="3600" b="1" dirty="0" smtClean="0"/>
              <a:t>2 = Sometimes (back &amp; forth around halfway mark)</a:t>
            </a:r>
          </a:p>
          <a:p>
            <a:r>
              <a:rPr lang="en-US" sz="3600" b="1" dirty="0" smtClean="0"/>
              <a:t>1 = Seldom</a:t>
            </a:r>
          </a:p>
          <a:p>
            <a:endParaRPr lang="en-US" dirty="0"/>
          </a:p>
          <a:p>
            <a:r>
              <a:rPr lang="en-US" dirty="0" smtClean="0"/>
              <a:t>Eagle Pride Grades: Respect and Responsibility</a:t>
            </a:r>
          </a:p>
          <a:p>
            <a:endParaRPr lang="en-US" dirty="0" smtClean="0"/>
          </a:p>
          <a:p>
            <a:r>
              <a:rPr lang="en-US" dirty="0" smtClean="0"/>
              <a:t>Skyward: comments -- Bryan</a:t>
            </a:r>
            <a:endParaRPr lang="en-US" dirty="0"/>
          </a:p>
        </p:txBody>
      </p:sp>
    </p:spTree>
    <p:extLst>
      <p:ext uri="{BB962C8B-B14F-4D97-AF65-F5344CB8AC3E}">
        <p14:creationId xmlns:p14="http://schemas.microsoft.com/office/powerpoint/2010/main" val="550195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EAGLE PRIDE GRADES</a:t>
            </a:r>
            <a:endParaRPr lang="en-US" b="1" dirty="0"/>
          </a:p>
        </p:txBody>
      </p:sp>
      <p:sp>
        <p:nvSpPr>
          <p:cNvPr id="3" name="Content Placeholder 2"/>
          <p:cNvSpPr>
            <a:spLocks noGrp="1"/>
          </p:cNvSpPr>
          <p:nvPr>
            <p:ph sz="quarter" idx="1"/>
          </p:nvPr>
        </p:nvSpPr>
        <p:spPr/>
        <p:txBody>
          <a:bodyPr/>
          <a:lstStyle/>
          <a:p>
            <a:pPr marL="0" indent="0">
              <a:buNone/>
            </a:pPr>
            <a:r>
              <a:rPr lang="en-US" sz="3200" b="1" dirty="0" smtClean="0">
                <a:solidFill>
                  <a:srgbClr val="0000FF"/>
                </a:solidFill>
              </a:rPr>
              <a:t>  PBIS MODEL</a:t>
            </a:r>
          </a:p>
          <a:p>
            <a:pPr lvl="3"/>
            <a:r>
              <a:rPr lang="en-US" sz="3200" b="1" dirty="0" smtClean="0">
                <a:solidFill>
                  <a:srgbClr val="0000FF"/>
                </a:solidFill>
              </a:rPr>
              <a:t>Respect for Self</a:t>
            </a:r>
          </a:p>
          <a:p>
            <a:pPr lvl="3"/>
            <a:r>
              <a:rPr lang="en-US" sz="3200" b="1" dirty="0" smtClean="0">
                <a:solidFill>
                  <a:srgbClr val="0000FF"/>
                </a:solidFill>
              </a:rPr>
              <a:t>Respect for Others</a:t>
            </a:r>
          </a:p>
          <a:p>
            <a:pPr lvl="3"/>
            <a:r>
              <a:rPr lang="en-US" sz="3200" b="1" dirty="0" smtClean="0">
                <a:solidFill>
                  <a:srgbClr val="0000FF"/>
                </a:solidFill>
              </a:rPr>
              <a:t>Respect for Environment</a:t>
            </a:r>
          </a:p>
          <a:p>
            <a:pPr lvl="3"/>
            <a:r>
              <a:rPr lang="en-US" sz="3200" b="1" dirty="0" smtClean="0">
                <a:solidFill>
                  <a:srgbClr val="0000FF"/>
                </a:solidFill>
              </a:rPr>
              <a:t>Be Responsible</a:t>
            </a:r>
          </a:p>
          <a:p>
            <a:endParaRPr lang="en-US" dirty="0"/>
          </a:p>
        </p:txBody>
      </p:sp>
      <p:pic>
        <p:nvPicPr>
          <p:cNvPr id="4" name="Picture 3" descr="imgre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0351" y="4100072"/>
            <a:ext cx="2757928" cy="2757928"/>
          </a:xfrm>
          <a:prstGeom prst="rect">
            <a:avLst/>
          </a:prstGeom>
        </p:spPr>
      </p:pic>
    </p:spTree>
    <p:extLst>
      <p:ext uri="{BB962C8B-B14F-4D97-AF65-F5344CB8AC3E}">
        <p14:creationId xmlns:p14="http://schemas.microsoft.com/office/powerpoint/2010/main" val="3889008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Winfair</a:t>
            </a:r>
            <a:r>
              <a:rPr lang="en-US" b="1" dirty="0" smtClean="0"/>
              <a:t> Eagle Pride Grades</a:t>
            </a:r>
            <a:endParaRPr lang="en-US" b="1" dirty="0"/>
          </a:p>
        </p:txBody>
      </p:sp>
      <p:pic>
        <p:nvPicPr>
          <p:cNvPr id="4" name="Content Placeholder 3" descr="Screen Shot 2016-03-10 at 2.50.39 PM.png"/>
          <p:cNvPicPr>
            <a:picLocks noGrp="1" noChangeAspect="1"/>
          </p:cNvPicPr>
          <p:nvPr>
            <p:ph sz="quarter" idx="1"/>
          </p:nvPr>
        </p:nvPicPr>
        <p:blipFill>
          <a:blip r:embed="rId2">
            <a:extLst>
              <a:ext uri="{28A0092B-C50C-407E-A947-70E740481C1C}">
                <a14:useLocalDpi xmlns:a14="http://schemas.microsoft.com/office/drawing/2010/main" val="0"/>
              </a:ext>
            </a:extLst>
          </a:blip>
          <a:srcRect t="-21270" b="-21270"/>
          <a:stretch>
            <a:fillRect/>
          </a:stretch>
        </p:blipFill>
        <p:spPr>
          <a:xfrm>
            <a:off x="156031" y="1617308"/>
            <a:ext cx="8836152" cy="4750619"/>
          </a:xfrm>
        </p:spPr>
      </p:pic>
    </p:spTree>
    <p:extLst>
      <p:ext uri="{BB962C8B-B14F-4D97-AF65-F5344CB8AC3E}">
        <p14:creationId xmlns:p14="http://schemas.microsoft.com/office/powerpoint/2010/main" val="3640624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MSHS Eagle Pride Grades</a:t>
            </a:r>
            <a:endParaRPr lang="en-US" b="1" dirty="0"/>
          </a:p>
        </p:txBody>
      </p:sp>
      <p:sp>
        <p:nvSpPr>
          <p:cNvPr id="3" name="Content Placeholder 2"/>
          <p:cNvSpPr>
            <a:spLocks noGrp="1"/>
          </p:cNvSpPr>
          <p:nvPr>
            <p:ph sz="quarter" idx="1"/>
          </p:nvPr>
        </p:nvSpPr>
        <p:spPr/>
        <p:txBody>
          <a:bodyPr>
            <a:normAutofit/>
          </a:bodyPr>
          <a:lstStyle/>
          <a:p>
            <a:pPr marL="0" indent="0">
              <a:buNone/>
            </a:pPr>
            <a:endParaRPr lang="en-US" sz="4000" b="1" dirty="0">
              <a:solidFill>
                <a:srgbClr val="3366FF"/>
              </a:solidFill>
            </a:endParaRPr>
          </a:p>
          <a:p>
            <a:pPr marL="0" indent="0">
              <a:buNone/>
            </a:pPr>
            <a:r>
              <a:rPr lang="en-US" sz="4000" b="1" dirty="0" smtClean="0">
                <a:solidFill>
                  <a:srgbClr val="3366FF"/>
                </a:solidFill>
              </a:rPr>
              <a:t>               </a:t>
            </a:r>
            <a:r>
              <a:rPr lang="en-US" sz="4000" b="1" dirty="0" smtClean="0">
                <a:solidFill>
                  <a:srgbClr val="0000FF"/>
                </a:solidFill>
              </a:rPr>
              <a:t>Respect_____</a:t>
            </a:r>
          </a:p>
          <a:p>
            <a:pPr marL="0" indent="0">
              <a:buNone/>
            </a:pPr>
            <a:r>
              <a:rPr lang="en-US" sz="4000" b="1" dirty="0" smtClean="0">
                <a:solidFill>
                  <a:srgbClr val="0000FF"/>
                </a:solidFill>
              </a:rPr>
              <a:t>               Responsibility_____</a:t>
            </a:r>
            <a:endParaRPr lang="en-US" sz="4000" b="1" dirty="0">
              <a:solidFill>
                <a:srgbClr val="0000FF"/>
              </a:solidFill>
            </a:endParaRPr>
          </a:p>
        </p:txBody>
      </p:sp>
      <p:pic>
        <p:nvPicPr>
          <p:cNvPr id="4" name="Picture 3" descr="imgre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7450" y="4287349"/>
            <a:ext cx="2404081" cy="2404081"/>
          </a:xfrm>
          <a:prstGeom prst="rect">
            <a:avLst/>
          </a:prstGeom>
        </p:spPr>
      </p:pic>
    </p:spTree>
    <p:extLst>
      <p:ext uri="{BB962C8B-B14F-4D97-AF65-F5344CB8AC3E}">
        <p14:creationId xmlns:p14="http://schemas.microsoft.com/office/powerpoint/2010/main" val="2682891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Garnet’s 6 Steps to Reach Our Goal</a:t>
            </a:r>
            <a:endParaRPr lang="en-US" b="1" dirty="0"/>
          </a:p>
        </p:txBody>
      </p:sp>
      <p:sp>
        <p:nvSpPr>
          <p:cNvPr id="3" name="Content Placeholder 2"/>
          <p:cNvSpPr>
            <a:spLocks noGrp="1"/>
          </p:cNvSpPr>
          <p:nvPr>
            <p:ph sz="quarter" idx="1"/>
          </p:nvPr>
        </p:nvSpPr>
        <p:spPr>
          <a:xfrm>
            <a:off x="301752" y="1527048"/>
            <a:ext cx="8842248" cy="4572000"/>
          </a:xfrm>
        </p:spPr>
        <p:txBody>
          <a:bodyPr>
            <a:normAutofit/>
          </a:bodyPr>
          <a:lstStyle/>
          <a:p>
            <a:pPr marL="514350" indent="-514350">
              <a:buFont typeface="+mj-lt"/>
              <a:buAutoNum type="arabicPeriod"/>
            </a:pPr>
            <a:r>
              <a:rPr lang="en-US" b="1" dirty="0" smtClean="0"/>
              <a:t>Analysis/Removal of behaviors/non-academics from grade</a:t>
            </a:r>
          </a:p>
          <a:p>
            <a:pPr marL="514350" indent="-514350">
              <a:buFont typeface="+mj-lt"/>
              <a:buAutoNum type="arabicPeriod"/>
            </a:pPr>
            <a:r>
              <a:rPr lang="en-US" b="1" dirty="0" smtClean="0"/>
              <a:t>Determine Standards</a:t>
            </a:r>
          </a:p>
          <a:p>
            <a:pPr marL="514350" indent="-514350">
              <a:buFont typeface="+mj-lt"/>
              <a:buAutoNum type="arabicPeriod"/>
            </a:pPr>
            <a:r>
              <a:rPr lang="en-US" b="1" dirty="0" smtClean="0"/>
              <a:t>Deconstruct Standards into Learning Targets</a:t>
            </a:r>
          </a:p>
          <a:p>
            <a:pPr marL="514350" indent="-514350">
              <a:buFont typeface="+mj-lt"/>
              <a:buAutoNum type="arabicPeriod"/>
            </a:pPr>
            <a:r>
              <a:rPr lang="en-US" b="1" dirty="0" smtClean="0"/>
              <a:t>Standards Based Learning Experiences</a:t>
            </a:r>
          </a:p>
          <a:p>
            <a:pPr marL="1062990" lvl="2" indent="-514350">
              <a:buFont typeface="+mj-lt"/>
              <a:buAutoNum type="arabicPeriod"/>
            </a:pPr>
            <a:r>
              <a:rPr lang="en-US" b="1" dirty="0"/>
              <a:t>Activities/projects</a:t>
            </a:r>
          </a:p>
          <a:p>
            <a:pPr marL="1062990" lvl="2" indent="-514350">
              <a:buFont typeface="+mj-lt"/>
              <a:buAutoNum type="arabicPeriod"/>
            </a:pPr>
            <a:r>
              <a:rPr lang="en-US" b="1" dirty="0"/>
              <a:t>Formatives/</a:t>
            </a:r>
            <a:r>
              <a:rPr lang="en-US" b="1" dirty="0" err="1"/>
              <a:t>Summatives</a:t>
            </a:r>
            <a:r>
              <a:rPr lang="en-US" b="1" dirty="0"/>
              <a:t> = Practice/Game </a:t>
            </a:r>
            <a:r>
              <a:rPr lang="en-US" b="1" dirty="0" smtClean="0"/>
              <a:t>Time</a:t>
            </a:r>
          </a:p>
          <a:p>
            <a:pPr marL="514350" indent="-514350">
              <a:buFont typeface="+mj-lt"/>
              <a:buAutoNum type="arabicPeriod"/>
            </a:pPr>
            <a:r>
              <a:rPr lang="en-US" b="1" dirty="0" smtClean="0"/>
              <a:t>Proficiency Scales</a:t>
            </a:r>
          </a:p>
          <a:p>
            <a:pPr marL="514350" indent="-514350">
              <a:buFont typeface="+mj-lt"/>
              <a:buAutoNum type="arabicPeriod"/>
            </a:pPr>
            <a:r>
              <a:rPr lang="en-US" b="1" dirty="0" smtClean="0"/>
              <a:t>Communication and Reporting</a:t>
            </a:r>
          </a:p>
          <a:p>
            <a:pPr marL="788670" lvl="1" indent="-514350">
              <a:buFont typeface="+mj-lt"/>
              <a:buAutoNum type="arabicPeriod"/>
            </a:pPr>
            <a:endParaRPr lang="en-US" dirty="0"/>
          </a:p>
          <a:p>
            <a:pPr marL="788670" lvl="1" indent="-514350">
              <a:buFont typeface="+mj-lt"/>
              <a:buAutoNum type="arabicPeriod"/>
            </a:pPr>
            <a:endParaRPr lang="en-US" dirty="0"/>
          </a:p>
        </p:txBody>
      </p:sp>
    </p:spTree>
    <p:extLst>
      <p:ext uri="{BB962C8B-B14F-4D97-AF65-F5344CB8AC3E}">
        <p14:creationId xmlns:p14="http://schemas.microsoft.com/office/powerpoint/2010/main" val="1145047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a:t>
            </a:r>
            <a:r>
              <a:rPr lang="en-US" b="1" dirty="0" err="1" smtClean="0"/>
              <a:t>Negotiables</a:t>
            </a:r>
            <a:r>
              <a:rPr lang="en-US" b="1" dirty="0" smtClean="0"/>
              <a:t> of SBLAG</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Criterion Referenced = bar</a:t>
            </a:r>
          </a:p>
          <a:p>
            <a:endParaRPr lang="en-US" dirty="0" smtClean="0"/>
          </a:p>
          <a:p>
            <a:r>
              <a:rPr lang="en-US" dirty="0" smtClean="0"/>
              <a:t>Evidence Based</a:t>
            </a:r>
          </a:p>
          <a:p>
            <a:endParaRPr lang="en-US" dirty="0" smtClean="0"/>
          </a:p>
          <a:p>
            <a:r>
              <a:rPr lang="en-US" dirty="0" smtClean="0"/>
              <a:t>Academic           Process	Progress = SEPARATED</a:t>
            </a:r>
          </a:p>
          <a:p>
            <a:pPr marL="0" indent="0">
              <a:buNone/>
            </a:pPr>
            <a:r>
              <a:rPr lang="en-US" dirty="0" smtClean="0"/>
              <a:t>Achievement     (behaviors)     (growth)</a:t>
            </a:r>
          </a:p>
          <a:p>
            <a:pPr marL="0" indent="0">
              <a:buNone/>
            </a:pPr>
            <a:endParaRPr lang="en-US" dirty="0" smtClean="0"/>
          </a:p>
          <a:p>
            <a:r>
              <a:rPr lang="en-US" dirty="0" smtClean="0"/>
              <a:t>Shortened Scale of Proficiency (4-6 levels)</a:t>
            </a:r>
          </a:p>
          <a:p>
            <a:r>
              <a:rPr lang="en-US" dirty="0" smtClean="0"/>
              <a:t>More Feedback; Less Grading</a:t>
            </a:r>
          </a:p>
          <a:p>
            <a:r>
              <a:rPr lang="en-US" dirty="0" smtClean="0"/>
              <a:t>Natural process of learning is honored</a:t>
            </a:r>
            <a:endParaRPr lang="en-US" dirty="0"/>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805" y="1393477"/>
            <a:ext cx="1991208" cy="1263923"/>
          </a:xfrm>
          <a:prstGeom prst="rect">
            <a:avLst/>
          </a:prstGeom>
        </p:spPr>
      </p:pic>
      <p:pic>
        <p:nvPicPr>
          <p:cNvPr id="5" name="Picture 4" descr="img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3391" y="2143353"/>
            <a:ext cx="1550566" cy="1028093"/>
          </a:xfrm>
          <a:prstGeom prst="rect">
            <a:avLst/>
          </a:prstGeom>
        </p:spPr>
      </p:pic>
      <p:sp>
        <p:nvSpPr>
          <p:cNvPr id="8" name="Left-Right Arrow 7"/>
          <p:cNvSpPr/>
          <p:nvPr/>
        </p:nvSpPr>
        <p:spPr>
          <a:xfrm>
            <a:off x="2389387" y="3415328"/>
            <a:ext cx="401016" cy="259029"/>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Left-Right Arrow 8"/>
          <p:cNvSpPr/>
          <p:nvPr/>
        </p:nvSpPr>
        <p:spPr>
          <a:xfrm>
            <a:off x="4392941" y="3415328"/>
            <a:ext cx="401016" cy="259029"/>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90192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4" end="4"/>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Fourth Quarter</a:t>
            </a:r>
            <a:endParaRPr lang="en-US" b="1" dirty="0"/>
          </a:p>
        </p:txBody>
      </p:sp>
      <p:sp>
        <p:nvSpPr>
          <p:cNvPr id="3" name="Content Placeholder 2"/>
          <p:cNvSpPr>
            <a:spLocks noGrp="1"/>
          </p:cNvSpPr>
          <p:nvPr>
            <p:ph sz="quarter" idx="1"/>
          </p:nvPr>
        </p:nvSpPr>
        <p:spPr/>
        <p:txBody>
          <a:bodyPr>
            <a:normAutofit/>
          </a:bodyPr>
          <a:lstStyle/>
          <a:p>
            <a:r>
              <a:rPr lang="en-US" sz="3200" b="1" dirty="0" smtClean="0"/>
              <a:t>Comment box – comment on behaviors as you see fit</a:t>
            </a:r>
          </a:p>
          <a:p>
            <a:r>
              <a:rPr lang="en-US" sz="3200" b="1" dirty="0" smtClean="0"/>
              <a:t>Sometime soon, PLCs will do an activity about what behaviors are sometimes included in a grade that we don’t want reflected in our achievement grade</a:t>
            </a:r>
            <a:endParaRPr lang="en-US" sz="3200" b="1" dirty="0"/>
          </a:p>
        </p:txBody>
      </p:sp>
    </p:spTree>
    <p:extLst>
      <p:ext uri="{BB962C8B-B14F-4D97-AF65-F5344CB8AC3E}">
        <p14:creationId xmlns:p14="http://schemas.microsoft.com/office/powerpoint/2010/main" val="3088132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rachute Grading.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268884" y="-889262"/>
            <a:ext cx="6619924" cy="8566961"/>
          </a:xfrm>
          <a:prstGeom prst="rect">
            <a:avLst/>
          </a:prstGeom>
        </p:spPr>
      </p:pic>
    </p:spTree>
    <p:extLst>
      <p:ext uri="{BB962C8B-B14F-4D97-AF65-F5344CB8AC3E}">
        <p14:creationId xmlns:p14="http://schemas.microsoft.com/office/powerpoint/2010/main" val="239476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17217" y="246808"/>
            <a:ext cx="9311090" cy="4990327"/>
          </a:xfrm>
        </p:spPr>
        <p:txBody>
          <a:bodyPr>
            <a:normAutofit/>
          </a:bodyPr>
          <a:lstStyle/>
          <a:p>
            <a:pPr marL="0" indent="0">
              <a:buNone/>
            </a:pPr>
            <a:r>
              <a:rPr lang="en-US" sz="2800" b="1" dirty="0" smtClean="0"/>
              <a:t>   Expectations for Fall 2016</a:t>
            </a:r>
          </a:p>
          <a:p>
            <a:pPr lvl="2"/>
            <a:r>
              <a:rPr lang="en-US" sz="2400" b="1" dirty="0" smtClean="0"/>
              <a:t>Behaviors/non-academic factors out of grade</a:t>
            </a:r>
          </a:p>
          <a:p>
            <a:pPr lvl="2"/>
            <a:r>
              <a:rPr lang="en-US" sz="2400" b="1" dirty="0" smtClean="0"/>
              <a:t>Reported with 3-2-1 (Consistently, Sometimes, Seldom)</a:t>
            </a:r>
          </a:p>
          <a:p>
            <a:pPr lvl="2"/>
            <a:r>
              <a:rPr lang="en-US" sz="2400" b="1" dirty="0" smtClean="0"/>
              <a:t>Rubrics will be developed</a:t>
            </a:r>
            <a:endParaRPr lang="en-US" sz="2400" b="1" dirty="0"/>
          </a:p>
        </p:txBody>
      </p:sp>
      <p:pic>
        <p:nvPicPr>
          <p:cNvPr id="4" name="Picture 3" descr="Screen Shot 2016-03-11 at 2.03.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394" y="2503174"/>
            <a:ext cx="6949925" cy="4056577"/>
          </a:xfrm>
          <a:prstGeom prst="rect">
            <a:avLst/>
          </a:prstGeom>
        </p:spPr>
      </p:pic>
    </p:spTree>
    <p:extLst>
      <p:ext uri="{BB962C8B-B14F-4D97-AF65-F5344CB8AC3E}">
        <p14:creationId xmlns:p14="http://schemas.microsoft.com/office/powerpoint/2010/main" val="2613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Box = Healthy Culture</a:t>
            </a:r>
            <a:endParaRPr lang="en-US" dirty="0"/>
          </a:p>
        </p:txBody>
      </p:sp>
      <p:pic>
        <p:nvPicPr>
          <p:cNvPr id="4" name="Content Placeholder 3"/>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a:stretch/>
        </p:blipFill>
        <p:spPr>
          <a:xfrm>
            <a:off x="898482" y="1939563"/>
            <a:ext cx="3917839" cy="3701895"/>
          </a:xfrm>
        </p:spPr>
      </p:pic>
      <p:sp>
        <p:nvSpPr>
          <p:cNvPr id="6" name="Rectangle 5"/>
          <p:cNvSpPr/>
          <p:nvPr/>
        </p:nvSpPr>
        <p:spPr>
          <a:xfrm>
            <a:off x="4438904" y="1939563"/>
            <a:ext cx="377417" cy="3701895"/>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944009" y="5903893"/>
            <a:ext cx="7496930" cy="523220"/>
          </a:xfrm>
          <a:prstGeom prst="rect">
            <a:avLst/>
          </a:prstGeom>
          <a:noFill/>
        </p:spPr>
        <p:txBody>
          <a:bodyPr wrap="square" rtlCol="0">
            <a:spAutoFit/>
          </a:bodyPr>
          <a:lstStyle/>
          <a:p>
            <a:r>
              <a:rPr lang="en-US" sz="2800" b="1" dirty="0" smtClean="0"/>
              <a:t>Let’s build a strong box!</a:t>
            </a:r>
            <a:endParaRPr lang="en-US" sz="2800" b="1" dirty="0"/>
          </a:p>
        </p:txBody>
      </p:sp>
      <p:sp>
        <p:nvSpPr>
          <p:cNvPr id="3" name="TextBox 2"/>
          <p:cNvSpPr txBox="1"/>
          <p:nvPr/>
        </p:nvSpPr>
        <p:spPr>
          <a:xfrm>
            <a:off x="301752" y="1354787"/>
            <a:ext cx="8842247" cy="584776"/>
          </a:xfrm>
          <a:prstGeom prst="rect">
            <a:avLst/>
          </a:prstGeom>
          <a:noFill/>
        </p:spPr>
        <p:txBody>
          <a:bodyPr wrap="square" rtlCol="0">
            <a:spAutoFit/>
          </a:bodyPr>
          <a:lstStyle/>
          <a:p>
            <a:r>
              <a:rPr lang="en-US" sz="3200" b="1" dirty="0" smtClean="0"/>
              <a:t>Changing culture = fundamental change</a:t>
            </a:r>
            <a:endParaRPr lang="en-US" sz="3200" b="1" dirty="0"/>
          </a:p>
        </p:txBody>
      </p:sp>
      <p:sp>
        <p:nvSpPr>
          <p:cNvPr id="5" name="TextBox 4"/>
          <p:cNvSpPr txBox="1"/>
          <p:nvPr/>
        </p:nvSpPr>
        <p:spPr>
          <a:xfrm>
            <a:off x="5193738" y="2329368"/>
            <a:ext cx="3765750" cy="2554545"/>
          </a:xfrm>
          <a:prstGeom prst="rect">
            <a:avLst/>
          </a:prstGeom>
          <a:noFill/>
        </p:spPr>
        <p:txBody>
          <a:bodyPr wrap="square" rtlCol="0">
            <a:spAutoFit/>
          </a:bodyPr>
          <a:lstStyle/>
          <a:p>
            <a:r>
              <a:rPr lang="en-US" sz="3200" b="1" dirty="0" smtClean="0"/>
              <a:t>Not just changing </a:t>
            </a:r>
            <a:r>
              <a:rPr lang="en-US" sz="3200" b="1" u="sng" dirty="0" smtClean="0"/>
              <a:t>WHAT</a:t>
            </a:r>
            <a:r>
              <a:rPr lang="en-US" sz="3200" b="1" dirty="0" smtClean="0"/>
              <a:t> we do, but changing </a:t>
            </a:r>
            <a:r>
              <a:rPr lang="en-US" sz="3200" b="1" u="sng" dirty="0" smtClean="0"/>
              <a:t>WHY WE DO IT</a:t>
            </a:r>
            <a:r>
              <a:rPr lang="en-US" sz="3200" b="1" dirty="0" smtClean="0"/>
              <a:t>.</a:t>
            </a:r>
            <a:endParaRPr lang="en-US" sz="3200" b="1" dirty="0"/>
          </a:p>
        </p:txBody>
      </p:sp>
    </p:spTree>
    <p:extLst>
      <p:ext uri="{BB962C8B-B14F-4D97-AF65-F5344CB8AC3E}">
        <p14:creationId xmlns:p14="http://schemas.microsoft.com/office/powerpoint/2010/main" val="4927620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SBLAG Members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778802207"/>
              </p:ext>
            </p:extLst>
          </p:nvPr>
        </p:nvGraphicFramePr>
        <p:xfrm>
          <a:off x="301752" y="1774743"/>
          <a:ext cx="8504238" cy="4205279"/>
        </p:xfrm>
        <a:graphic>
          <a:graphicData uri="http://schemas.openxmlformats.org/drawingml/2006/table">
            <a:tbl>
              <a:tblPr firstRow="1" bandRow="1">
                <a:tableStyleId>{85BE263C-DBD7-4A20-BB59-AAB30ACAA65A}</a:tableStyleId>
              </a:tblPr>
              <a:tblGrid>
                <a:gridCol w="2834746"/>
                <a:gridCol w="2834746"/>
                <a:gridCol w="2834746"/>
              </a:tblGrid>
              <a:tr h="593687">
                <a:tc>
                  <a:txBody>
                    <a:bodyPr/>
                    <a:lstStyle/>
                    <a:p>
                      <a:pPr algn="ctr"/>
                      <a:r>
                        <a:rPr lang="en-US" sz="2400" dirty="0" err="1" smtClean="0"/>
                        <a:t>Winfair</a:t>
                      </a:r>
                      <a:endParaRPr lang="en-US" sz="2400" dirty="0"/>
                    </a:p>
                  </a:txBody>
                  <a:tcPr/>
                </a:tc>
                <a:tc>
                  <a:txBody>
                    <a:bodyPr/>
                    <a:lstStyle/>
                    <a:p>
                      <a:pPr algn="ctr"/>
                      <a:r>
                        <a:rPr lang="en-US" sz="2400" dirty="0" smtClean="0"/>
                        <a:t>Middle School</a:t>
                      </a:r>
                      <a:endParaRPr lang="en-US" sz="2400" dirty="0"/>
                    </a:p>
                  </a:txBody>
                  <a:tcPr/>
                </a:tc>
                <a:tc>
                  <a:txBody>
                    <a:bodyPr/>
                    <a:lstStyle/>
                    <a:p>
                      <a:pPr algn="ctr"/>
                      <a:r>
                        <a:rPr lang="en-US" sz="2400" dirty="0" smtClean="0"/>
                        <a:t>High School</a:t>
                      </a:r>
                      <a:endParaRPr lang="en-US" sz="2400" dirty="0"/>
                    </a:p>
                  </a:txBody>
                  <a:tcPr/>
                </a:tc>
              </a:tr>
              <a:tr h="601932">
                <a:tc>
                  <a:txBody>
                    <a:bodyPr/>
                    <a:lstStyle/>
                    <a:p>
                      <a:pPr algn="ctr"/>
                      <a:r>
                        <a:rPr lang="en-US" sz="2400" dirty="0" smtClean="0"/>
                        <a:t>Sarah Lowe</a:t>
                      </a:r>
                      <a:endParaRPr lang="en-US" sz="2400" dirty="0"/>
                    </a:p>
                  </a:txBody>
                  <a:tcPr/>
                </a:tc>
                <a:tc>
                  <a:txBody>
                    <a:bodyPr/>
                    <a:lstStyle/>
                    <a:p>
                      <a:pPr algn="ctr"/>
                      <a:r>
                        <a:rPr lang="en-US" sz="2400" dirty="0" smtClean="0"/>
                        <a:t>Missy </a:t>
                      </a:r>
                      <a:r>
                        <a:rPr lang="en-US" sz="2400" dirty="0" err="1" smtClean="0"/>
                        <a:t>Entriken</a:t>
                      </a:r>
                      <a:endParaRPr lang="en-US" sz="2400" dirty="0"/>
                    </a:p>
                  </a:txBody>
                  <a:tcPr/>
                </a:tc>
                <a:tc>
                  <a:txBody>
                    <a:bodyPr/>
                    <a:lstStyle/>
                    <a:p>
                      <a:pPr algn="ctr"/>
                      <a:r>
                        <a:rPr lang="en-US" sz="2400" dirty="0" smtClean="0"/>
                        <a:t>Jeff </a:t>
                      </a:r>
                      <a:r>
                        <a:rPr lang="en-US" sz="2400" dirty="0" err="1" smtClean="0"/>
                        <a:t>Huska</a:t>
                      </a:r>
                      <a:endParaRPr lang="en-US" sz="2400" dirty="0"/>
                    </a:p>
                  </a:txBody>
                  <a:tcPr/>
                </a:tc>
              </a:tr>
              <a:tr h="601932">
                <a:tc>
                  <a:txBody>
                    <a:bodyPr/>
                    <a:lstStyle/>
                    <a:p>
                      <a:pPr algn="ctr"/>
                      <a:r>
                        <a:rPr lang="en-US" sz="2400" dirty="0" smtClean="0"/>
                        <a:t>Carrie Anderson</a:t>
                      </a:r>
                      <a:endParaRPr lang="en-US" sz="2400" dirty="0"/>
                    </a:p>
                  </a:txBody>
                  <a:tcPr/>
                </a:tc>
                <a:tc>
                  <a:txBody>
                    <a:bodyPr/>
                    <a:lstStyle/>
                    <a:p>
                      <a:pPr algn="ctr"/>
                      <a:r>
                        <a:rPr lang="en-US" sz="2400" dirty="0" smtClean="0"/>
                        <a:t>Teri</a:t>
                      </a:r>
                      <a:r>
                        <a:rPr lang="en-US" sz="2400" baseline="0" dirty="0" smtClean="0"/>
                        <a:t> </a:t>
                      </a:r>
                      <a:r>
                        <a:rPr lang="en-US" sz="2400" baseline="0" dirty="0" err="1" smtClean="0"/>
                        <a:t>Malakowsky</a:t>
                      </a:r>
                      <a:endParaRPr lang="en-US" sz="2400" dirty="0"/>
                    </a:p>
                  </a:txBody>
                  <a:tcPr/>
                </a:tc>
                <a:tc>
                  <a:txBody>
                    <a:bodyPr/>
                    <a:lstStyle/>
                    <a:p>
                      <a:pPr algn="ctr"/>
                      <a:r>
                        <a:rPr lang="en-US" sz="2400" dirty="0" smtClean="0"/>
                        <a:t>Bryan Joyce</a:t>
                      </a:r>
                      <a:endParaRPr lang="en-US" sz="2400" dirty="0"/>
                    </a:p>
                  </a:txBody>
                  <a:tcPr/>
                </a:tc>
              </a:tr>
              <a:tr h="601932">
                <a:tc>
                  <a:txBody>
                    <a:bodyPr/>
                    <a:lstStyle/>
                    <a:p>
                      <a:pPr algn="ctr"/>
                      <a:r>
                        <a:rPr lang="en-US" sz="2400" dirty="0" smtClean="0"/>
                        <a:t>Sarah </a:t>
                      </a:r>
                      <a:r>
                        <a:rPr lang="en-US" sz="2400" dirty="0" err="1" smtClean="0"/>
                        <a:t>Mortwedt</a:t>
                      </a:r>
                      <a:endParaRPr lang="en-US" sz="2400" dirty="0"/>
                    </a:p>
                  </a:txBody>
                  <a:tcPr/>
                </a:tc>
                <a:tc>
                  <a:txBody>
                    <a:bodyPr/>
                    <a:lstStyle/>
                    <a:p>
                      <a:pPr algn="ctr"/>
                      <a:r>
                        <a:rPr lang="en-US" sz="2400" dirty="0" smtClean="0"/>
                        <a:t>Paula </a:t>
                      </a:r>
                      <a:r>
                        <a:rPr lang="en-US" sz="2400" dirty="0" err="1" smtClean="0"/>
                        <a:t>Wolter</a:t>
                      </a:r>
                      <a:endParaRPr lang="en-US" sz="2400" dirty="0"/>
                    </a:p>
                  </a:txBody>
                  <a:tcPr/>
                </a:tc>
                <a:tc>
                  <a:txBody>
                    <a:bodyPr/>
                    <a:lstStyle/>
                    <a:p>
                      <a:pPr algn="ctr"/>
                      <a:r>
                        <a:rPr lang="en-US" sz="2400" dirty="0" smtClean="0"/>
                        <a:t>Brad </a:t>
                      </a:r>
                      <a:r>
                        <a:rPr lang="en-US" sz="2400" dirty="0" err="1" smtClean="0"/>
                        <a:t>Schlomann</a:t>
                      </a:r>
                      <a:endParaRPr lang="en-US" sz="2400" dirty="0"/>
                    </a:p>
                  </a:txBody>
                  <a:tcPr/>
                </a:tc>
              </a:tr>
              <a:tr h="601932">
                <a:tc>
                  <a:txBody>
                    <a:bodyPr/>
                    <a:lstStyle/>
                    <a:p>
                      <a:pPr algn="ctr"/>
                      <a:r>
                        <a:rPr lang="en-US" sz="2400" dirty="0" smtClean="0"/>
                        <a:t>Melissa </a:t>
                      </a:r>
                      <a:r>
                        <a:rPr lang="en-US" sz="2400" dirty="0" err="1" smtClean="0"/>
                        <a:t>Pletcher</a:t>
                      </a:r>
                      <a:endParaRPr lang="en-US" sz="2400" dirty="0"/>
                    </a:p>
                  </a:txBody>
                  <a:tcPr/>
                </a:tc>
                <a:tc>
                  <a:txBody>
                    <a:bodyPr/>
                    <a:lstStyle/>
                    <a:p>
                      <a:pPr algn="ctr"/>
                      <a:r>
                        <a:rPr lang="en-US" sz="2400" dirty="0" smtClean="0"/>
                        <a:t>Katie</a:t>
                      </a:r>
                      <a:r>
                        <a:rPr lang="en-US" sz="2400" baseline="0" dirty="0" smtClean="0"/>
                        <a:t> </a:t>
                      </a:r>
                      <a:r>
                        <a:rPr lang="en-US" sz="2400" baseline="0" dirty="0" err="1" smtClean="0"/>
                        <a:t>Robillard</a:t>
                      </a:r>
                      <a:endParaRPr lang="en-US" sz="2400" dirty="0"/>
                    </a:p>
                  </a:txBody>
                  <a:tcPr/>
                </a:tc>
                <a:tc>
                  <a:txBody>
                    <a:bodyPr/>
                    <a:lstStyle/>
                    <a:p>
                      <a:pPr algn="ctr"/>
                      <a:r>
                        <a:rPr lang="en-US" sz="2400" dirty="0" smtClean="0"/>
                        <a:t>Lisa Letcher </a:t>
                      </a:r>
                      <a:endParaRPr lang="en-US" sz="2400" dirty="0"/>
                    </a:p>
                  </a:txBody>
                  <a:tcPr/>
                </a:tc>
              </a:tr>
              <a:tr h="601932">
                <a:tc>
                  <a:txBody>
                    <a:bodyPr/>
                    <a:lstStyle/>
                    <a:p>
                      <a:pPr algn="ctr"/>
                      <a:r>
                        <a:rPr lang="en-US" sz="2400" dirty="0" smtClean="0"/>
                        <a:t>Joni Garrison</a:t>
                      </a:r>
                      <a:endParaRPr lang="en-US" sz="2400" dirty="0"/>
                    </a:p>
                  </a:txBody>
                  <a:tcPr/>
                </a:tc>
                <a:tc>
                  <a:txBody>
                    <a:bodyPr/>
                    <a:lstStyle/>
                    <a:p>
                      <a:pPr algn="ctr"/>
                      <a:r>
                        <a:rPr lang="en-US" sz="2400" dirty="0" smtClean="0"/>
                        <a:t>Erin Elder</a:t>
                      </a:r>
                      <a:endParaRPr lang="en-US" sz="2400" dirty="0"/>
                    </a:p>
                  </a:txBody>
                  <a:tcPr/>
                </a:tc>
                <a:tc>
                  <a:txBody>
                    <a:bodyPr/>
                    <a:lstStyle/>
                    <a:p>
                      <a:pPr algn="ctr"/>
                      <a:r>
                        <a:rPr lang="en-US" sz="2400" dirty="0" err="1" smtClean="0"/>
                        <a:t>Devera</a:t>
                      </a:r>
                      <a:r>
                        <a:rPr lang="en-US" sz="2400" baseline="0" dirty="0" smtClean="0"/>
                        <a:t> Warner</a:t>
                      </a:r>
                      <a:endParaRPr lang="en-US" sz="2400" dirty="0"/>
                    </a:p>
                  </a:txBody>
                  <a:tcPr/>
                </a:tc>
              </a:tr>
              <a:tr h="601932">
                <a:tc>
                  <a:txBody>
                    <a:bodyPr/>
                    <a:lstStyle/>
                    <a:p>
                      <a:pPr algn="ctr"/>
                      <a:r>
                        <a:rPr lang="en-US" sz="2400" dirty="0" smtClean="0"/>
                        <a:t>Melissa </a:t>
                      </a:r>
                      <a:r>
                        <a:rPr lang="en-US" sz="2400" dirty="0" err="1" smtClean="0"/>
                        <a:t>Dardis</a:t>
                      </a:r>
                      <a:endParaRPr lang="en-US" sz="2400" dirty="0"/>
                    </a:p>
                  </a:txBody>
                  <a:tcPr/>
                </a:tc>
                <a:tc>
                  <a:txBody>
                    <a:bodyPr/>
                    <a:lstStyle/>
                    <a:p>
                      <a:pPr algn="ctr"/>
                      <a:endParaRPr lang="en-US" sz="2400" dirty="0"/>
                    </a:p>
                  </a:txBody>
                  <a:tcPr/>
                </a:tc>
                <a:tc>
                  <a:txBody>
                    <a:bodyPr/>
                    <a:lstStyle/>
                    <a:p>
                      <a:pPr algn="ctr"/>
                      <a:endParaRPr lang="en-US" sz="2400" dirty="0"/>
                    </a:p>
                  </a:txBody>
                  <a:tcPr/>
                </a:tc>
              </a:tr>
            </a:tbl>
          </a:graphicData>
        </a:graphic>
      </p:graphicFrame>
    </p:spTree>
    <p:extLst>
      <p:ext uri="{BB962C8B-B14F-4D97-AF65-F5344CB8AC3E}">
        <p14:creationId xmlns:p14="http://schemas.microsoft.com/office/powerpoint/2010/main" val="40143435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do we grade?</a:t>
            </a:r>
            <a:endParaRPr lang="en-US" b="1" dirty="0"/>
          </a:p>
        </p:txBody>
      </p:sp>
      <p:sp>
        <p:nvSpPr>
          <p:cNvPr id="3" name="Content Placeholder 2"/>
          <p:cNvSpPr>
            <a:spLocks noGrp="1"/>
          </p:cNvSpPr>
          <p:nvPr>
            <p:ph sz="quarter" idx="1"/>
          </p:nvPr>
        </p:nvSpPr>
        <p:spPr/>
        <p:txBody>
          <a:bodyPr>
            <a:normAutofit/>
          </a:bodyPr>
          <a:lstStyle/>
          <a:p>
            <a:r>
              <a:rPr lang="en-US" sz="4400" b="1" dirty="0" smtClean="0"/>
              <a:t>To reward? To report?</a:t>
            </a:r>
          </a:p>
          <a:p>
            <a:pPr marL="0" indent="0">
              <a:buNone/>
            </a:pPr>
            <a:endParaRPr lang="en-US" sz="4400" b="1" dirty="0" smtClean="0"/>
          </a:p>
          <a:p>
            <a:pPr marL="0" indent="0">
              <a:buNone/>
            </a:pPr>
            <a:r>
              <a:rPr lang="en-US" sz="4400" b="1" dirty="0" smtClean="0"/>
              <a:t>Grades are not about what students earn, they are about what students learn.</a:t>
            </a:r>
            <a:endParaRPr lang="en-US" sz="4400" b="1" dirty="0"/>
          </a:p>
        </p:txBody>
      </p:sp>
    </p:spTree>
    <p:extLst>
      <p:ext uri="{BB962C8B-B14F-4D97-AF65-F5344CB8AC3E}">
        <p14:creationId xmlns:p14="http://schemas.microsoft.com/office/powerpoint/2010/main" val="3666152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Grading Purpose Statement</a:t>
            </a:r>
            <a:endParaRPr lang="en-US" sz="4000" b="1" dirty="0"/>
          </a:p>
        </p:txBody>
      </p:sp>
      <p:sp>
        <p:nvSpPr>
          <p:cNvPr id="3" name="Content Placeholder 2"/>
          <p:cNvSpPr>
            <a:spLocks noGrp="1"/>
          </p:cNvSpPr>
          <p:nvPr>
            <p:ph sz="quarter" idx="1"/>
          </p:nvPr>
        </p:nvSpPr>
        <p:spPr>
          <a:xfrm>
            <a:off x="301752" y="1527048"/>
            <a:ext cx="8842248" cy="4572000"/>
          </a:xfrm>
        </p:spPr>
        <p:txBody>
          <a:bodyPr>
            <a:noAutofit/>
          </a:bodyPr>
          <a:lstStyle/>
          <a:p>
            <a:r>
              <a:rPr lang="en-US" sz="3600" b="1" dirty="0" smtClean="0"/>
              <a:t>The purpose of grading at Windom Area Schools is to communicate to students, parents, teachers, and administrators what each student knows and is able to do on grade and content level standards while separately assessing behavioral expectations.</a:t>
            </a:r>
            <a:endParaRPr lang="en-US" sz="3600" b="1" dirty="0"/>
          </a:p>
        </p:txBody>
      </p:sp>
    </p:spTree>
    <p:extLst>
      <p:ext uri="{BB962C8B-B14F-4D97-AF65-F5344CB8AC3E}">
        <p14:creationId xmlns:p14="http://schemas.microsoft.com/office/powerpoint/2010/main" val="23467353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it comes to school culture…</a:t>
            </a:r>
            <a:endParaRPr lang="en-US" dirty="0"/>
          </a:p>
        </p:txBody>
      </p:sp>
      <p:pic>
        <p:nvPicPr>
          <p:cNvPr id="4" name="Content Placeholder 3" descr="imgres.jpg"/>
          <p:cNvPicPr>
            <a:picLocks noGrp="1" noChangeAspect="1"/>
          </p:cNvPicPr>
          <p:nvPr>
            <p:ph sz="quarter" idx="1"/>
          </p:nvPr>
        </p:nvPicPr>
        <p:blipFill>
          <a:blip r:embed="rId3">
            <a:extLst>
              <a:ext uri="{28A0092B-C50C-407E-A947-70E740481C1C}">
                <a14:useLocalDpi xmlns:a14="http://schemas.microsoft.com/office/drawing/2010/main" val="0"/>
              </a:ext>
            </a:extLst>
          </a:blip>
          <a:srcRect l="-6922" r="-6922"/>
          <a:stretch>
            <a:fillRect/>
          </a:stretch>
        </p:blipFill>
        <p:spPr>
          <a:xfrm>
            <a:off x="1340890" y="1444571"/>
            <a:ext cx="6425537" cy="3454590"/>
          </a:xfrm>
        </p:spPr>
      </p:pic>
      <p:sp>
        <p:nvSpPr>
          <p:cNvPr id="5" name="TextBox 4"/>
          <p:cNvSpPr txBox="1"/>
          <p:nvPr/>
        </p:nvSpPr>
        <p:spPr>
          <a:xfrm>
            <a:off x="544311" y="5361034"/>
            <a:ext cx="8291841" cy="646331"/>
          </a:xfrm>
          <a:prstGeom prst="rect">
            <a:avLst/>
          </a:prstGeom>
          <a:noFill/>
        </p:spPr>
        <p:txBody>
          <a:bodyPr wrap="square" rtlCol="0">
            <a:spAutoFit/>
          </a:bodyPr>
          <a:lstStyle/>
          <a:p>
            <a:r>
              <a:rPr lang="en-US" sz="3600" b="1" dirty="0" smtClean="0"/>
              <a:t>…always trump the written rules.</a:t>
            </a:r>
            <a:endParaRPr lang="en-US" sz="3600" b="1" dirty="0"/>
          </a:p>
        </p:txBody>
      </p:sp>
    </p:spTree>
    <p:extLst>
      <p:ext uri="{BB962C8B-B14F-4D97-AF65-F5344CB8AC3E}">
        <p14:creationId xmlns:p14="http://schemas.microsoft.com/office/powerpoint/2010/main" val="23479996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58952"/>
          </a:xfrm>
        </p:spPr>
        <p:txBody>
          <a:bodyPr>
            <a:normAutofit/>
          </a:bodyPr>
          <a:lstStyle/>
          <a:p>
            <a:r>
              <a:rPr lang="en-US" sz="3200" dirty="0" smtClean="0"/>
              <a:t>Crucial Elements of Standards-Based Grading</a:t>
            </a:r>
            <a:endParaRPr lang="en-US" sz="3200" dirty="0"/>
          </a:p>
        </p:txBody>
      </p:sp>
      <p:sp>
        <p:nvSpPr>
          <p:cNvPr id="3" name="Content Placeholder 2"/>
          <p:cNvSpPr>
            <a:spLocks noGrp="1"/>
          </p:cNvSpPr>
          <p:nvPr>
            <p:ph sz="quarter" idx="1"/>
          </p:nvPr>
        </p:nvSpPr>
        <p:spPr>
          <a:xfrm>
            <a:off x="154884" y="1527047"/>
            <a:ext cx="8797446" cy="5025033"/>
          </a:xfrm>
        </p:spPr>
        <p:txBody>
          <a:bodyPr>
            <a:normAutofit/>
          </a:bodyPr>
          <a:lstStyle/>
          <a:p>
            <a:r>
              <a:rPr lang="en-US" dirty="0" smtClean="0"/>
              <a:t>Embrace </a:t>
            </a:r>
            <a:r>
              <a:rPr lang="en-US" b="1" i="1" dirty="0" smtClean="0"/>
              <a:t>explicit learning progression of standards </a:t>
            </a:r>
            <a:r>
              <a:rPr lang="en-US" dirty="0" smtClean="0"/>
              <a:t>to ensure a shared vision of what students should learn.</a:t>
            </a:r>
          </a:p>
          <a:p>
            <a:r>
              <a:rPr lang="en-US" dirty="0" smtClean="0"/>
              <a:t>Develop a clear understanding of </a:t>
            </a:r>
            <a:r>
              <a:rPr lang="en-US" b="1" i="1" dirty="0" smtClean="0"/>
              <a:t>levels of knowledge </a:t>
            </a:r>
            <a:r>
              <a:rPr lang="en-US" dirty="0" smtClean="0"/>
              <a:t>so that all stakeholders share an understanding of what proficiency means.</a:t>
            </a:r>
          </a:p>
          <a:p>
            <a:r>
              <a:rPr lang="en-US" dirty="0" smtClean="0"/>
              <a:t>Ensure </a:t>
            </a:r>
            <a:r>
              <a:rPr lang="en-US" b="1" i="1" dirty="0" smtClean="0"/>
              <a:t>transparency</a:t>
            </a:r>
            <a:r>
              <a:rPr lang="en-US" dirty="0" smtClean="0"/>
              <a:t> so that all stakeholders share an understanding of where students are on their learning progression.</a:t>
            </a:r>
          </a:p>
          <a:p>
            <a:r>
              <a:rPr lang="en-US" b="1" i="1" dirty="0" smtClean="0"/>
              <a:t>Meaningful assessments with timely feedback </a:t>
            </a:r>
            <a:r>
              <a:rPr lang="en-US" dirty="0" smtClean="0"/>
              <a:t>so that students can continue to make progress.</a:t>
            </a:r>
          </a:p>
          <a:p>
            <a:endParaRPr lang="en-US" dirty="0"/>
          </a:p>
        </p:txBody>
      </p:sp>
      <p:sp>
        <p:nvSpPr>
          <p:cNvPr id="4" name="Right Arrow 3"/>
          <p:cNvSpPr/>
          <p:nvPr/>
        </p:nvSpPr>
        <p:spPr>
          <a:xfrm rot="9859646">
            <a:off x="7226788" y="2809677"/>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144629" y="2504167"/>
            <a:ext cx="1009360" cy="1200329"/>
          </a:xfrm>
          <a:prstGeom prst="rect">
            <a:avLst/>
          </a:prstGeom>
          <a:noFill/>
        </p:spPr>
        <p:txBody>
          <a:bodyPr wrap="square" rtlCol="0">
            <a:spAutoFit/>
          </a:bodyPr>
          <a:lstStyle/>
          <a:p>
            <a:r>
              <a:rPr lang="en-US" dirty="0" smtClean="0"/>
              <a:t>Here’s where we are today.</a:t>
            </a:r>
            <a:endParaRPr lang="en-US" dirty="0"/>
          </a:p>
        </p:txBody>
      </p:sp>
    </p:spTree>
    <p:extLst>
      <p:ext uri="{BB962C8B-B14F-4D97-AF65-F5344CB8AC3E}">
        <p14:creationId xmlns:p14="http://schemas.microsoft.com/office/powerpoint/2010/main" val="1213146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2290</TotalTime>
  <Words>1561</Words>
  <Application>Microsoft Macintosh PowerPoint</Application>
  <PresentationFormat>On-screen Show (4:3)</PresentationFormat>
  <Paragraphs>242</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Civic</vt:lpstr>
      <vt:lpstr>SBLAG Report</vt:lpstr>
      <vt:lpstr>Time spent sharing out PLC Discussions</vt:lpstr>
      <vt:lpstr>Culture = defines what it means to be normal</vt:lpstr>
      <vt:lpstr>Strong Box = Healthy Culture</vt:lpstr>
      <vt:lpstr>SBLAG Members</vt:lpstr>
      <vt:lpstr>Why do we grade?</vt:lpstr>
      <vt:lpstr>Grading Purpose Statement</vt:lpstr>
      <vt:lpstr>When it comes to school culture…</vt:lpstr>
      <vt:lpstr>Crucial Elements of Standards-Based Grading</vt:lpstr>
      <vt:lpstr>4 Proficiency Levels?</vt:lpstr>
      <vt:lpstr>Calibrating Proficiency – levels of knowledge</vt:lpstr>
      <vt:lpstr>Ken O’Connor’s Proficiency Levels</vt:lpstr>
      <vt:lpstr>Platt Middle School in Boulder, CO</vt:lpstr>
      <vt:lpstr>Virginia Beach Schools</vt:lpstr>
      <vt:lpstr>Wayzata, MN</vt:lpstr>
      <vt:lpstr>Duluth, MN</vt:lpstr>
      <vt:lpstr>SBLAG Decided….</vt:lpstr>
      <vt:lpstr>IMPORTANT!</vt:lpstr>
      <vt:lpstr>A 4 is NOT:</vt:lpstr>
      <vt:lpstr>Time to calibrate…</vt:lpstr>
      <vt:lpstr>Time to calibrate…</vt:lpstr>
      <vt:lpstr>Calibrating Verbs</vt:lpstr>
      <vt:lpstr>As you work to define these levels and terms…</vt:lpstr>
      <vt:lpstr>SOLVE THE PUZZLE</vt:lpstr>
      <vt:lpstr>SOLVE THE PUZZLE</vt:lpstr>
      <vt:lpstr>How is this a 4?</vt:lpstr>
      <vt:lpstr>March 7th with Garnet: Behaviors</vt:lpstr>
      <vt:lpstr>Behaviors Out of the Grade</vt:lpstr>
      <vt:lpstr>PowerPoint Presentation</vt:lpstr>
      <vt:lpstr>Garnet Hillman on March 7th: Behaviors</vt:lpstr>
      <vt:lpstr>EAGLE PRIDE GRADES</vt:lpstr>
      <vt:lpstr>Winfair Eagle Pride Grades</vt:lpstr>
      <vt:lpstr>MSHS Eagle Pride Grades</vt:lpstr>
      <vt:lpstr>Garnet’s 6 Steps to Reach Our Goal</vt:lpstr>
      <vt:lpstr>Non-Negotiables of SBLAG</vt:lpstr>
      <vt:lpstr>Fourth Quarter</vt:lpstr>
      <vt:lpstr>PowerPoint Presentation</vt:lpstr>
      <vt:lpstr>PowerPoint Presentation</vt:lpstr>
    </vt:vector>
  </TitlesOfParts>
  <Company>Windom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SBLAG</dc:title>
  <dc:creator>Admin Admin</dc:creator>
  <cp:lastModifiedBy>Admin Admin</cp:lastModifiedBy>
  <cp:revision>73</cp:revision>
  <dcterms:created xsi:type="dcterms:W3CDTF">2016-02-15T17:05:19Z</dcterms:created>
  <dcterms:modified xsi:type="dcterms:W3CDTF">2016-03-14T13:55:29Z</dcterms:modified>
</cp:coreProperties>
</file>