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8" r:id="rId4"/>
    <p:sldId id="258" r:id="rId5"/>
    <p:sldId id="259" r:id="rId6"/>
    <p:sldId id="269" r:id="rId7"/>
    <p:sldId id="270" r:id="rId8"/>
    <p:sldId id="271" r:id="rId9"/>
    <p:sldId id="272" r:id="rId10"/>
    <p:sldId id="273" r:id="rId11"/>
    <p:sldId id="264" r:id="rId12"/>
    <p:sldId id="281" r:id="rId13"/>
    <p:sldId id="275" r:id="rId14"/>
    <p:sldId id="274" r:id="rId15"/>
    <p:sldId id="260" r:id="rId16"/>
    <p:sldId id="276" r:id="rId17"/>
    <p:sldId id="277" r:id="rId18"/>
    <p:sldId id="278" r:id="rId19"/>
    <p:sldId id="279" r:id="rId20"/>
    <p:sldId id="261" r:id="rId21"/>
    <p:sldId id="266" r:id="rId22"/>
    <p:sldId id="267" r:id="rId23"/>
    <p:sldId id="262" r:id="rId24"/>
    <p:sldId id="263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9D80-F40D-B847-9921-2B870592AAD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F551-AA23-0D49-9D84-6C466F712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1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on developing a similar plan to what we had last summer. Not definitive amount of hours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F551-AA23-0D49-9D84-6C466F712E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happen “on the fly,” but good formatives should be planned out ahead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F551-AA23-0D49-9D84-6C466F712E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happen “on the fly,” but good formatives should be planned out ahead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F551-AA23-0D49-9D84-6C466F712E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r>
              <a:rPr lang="en-US" baseline="0" dirty="0" smtClean="0"/>
              <a:t> SPECS FOR MATH WERE JUST UPDATED!!!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F551-AA23-0D49-9D84-6C466F712E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4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r>
              <a:rPr lang="en-US" baseline="0" dirty="0" smtClean="0"/>
              <a:t> might look to informational text in the ELA standards or computation/algebra in math standards</a:t>
            </a:r>
          </a:p>
          <a:p>
            <a:r>
              <a:rPr lang="en-US" baseline="0" dirty="0" smtClean="0"/>
              <a:t>Social studies might look to the Standards for Literacy (grades 6-12) in Social Studies, Science, and Technical Subjects.</a:t>
            </a:r>
          </a:p>
          <a:p>
            <a:r>
              <a:rPr lang="en-US" baseline="0" dirty="0" smtClean="0"/>
              <a:t>These literacy standards describe how to read informational text, summarize, academic vocabulary, text features, purpose/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of view,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F551-AA23-0D49-9D84-6C466F712E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079FE6-32A8-9E48-ADB7-144C950E5DC7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25773C4-B509-3E46-9A58-6C91F9624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hbQ6k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5" y="4624668"/>
            <a:ext cx="5362575" cy="9334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Curriculum Maps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March 14, 2016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613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13 at 9.15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5120" cy="3924860"/>
          </a:xfrm>
          <a:prstGeom prst="rect">
            <a:avLst/>
          </a:prstGeom>
        </p:spPr>
      </p:pic>
      <p:pic>
        <p:nvPicPr>
          <p:cNvPr id="4" name="Picture 3" descr="Screen Shot 2016-03-13 at 9.16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09" y="528320"/>
            <a:ext cx="4869591" cy="6329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120" y="11176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Tier 2 Example Words</a:t>
            </a:r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:</a:t>
            </a:r>
            <a:endParaRPr lang="en-US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" y="4368800"/>
            <a:ext cx="359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72399"/>
                </a:solidFill>
              </a:rPr>
              <a:t>Tier 3 Example Words</a:t>
            </a:r>
            <a:r>
              <a:rPr lang="en-US" sz="2400" b="1" dirty="0" smtClean="0">
                <a:solidFill>
                  <a:srgbClr val="772399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772399"/>
                </a:solidFill>
              </a:rPr>
              <a:t>Biotic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772399"/>
                </a:solidFill>
              </a:rPr>
              <a:t>Abiotic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772399"/>
                </a:solidFill>
              </a:rPr>
              <a:t>photosynthesis</a:t>
            </a:r>
            <a:endParaRPr lang="en-US" sz="2400" b="1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82" y="239502"/>
            <a:ext cx="7556313" cy="1116106"/>
          </a:xfrm>
        </p:spPr>
        <p:txBody>
          <a:bodyPr/>
          <a:lstStyle/>
          <a:p>
            <a:r>
              <a:rPr lang="en-US" b="1" dirty="0" smtClean="0"/>
              <a:t>Add Formative and Summative Assessments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>
          <a:xfrm>
            <a:off x="5844704" y="2417704"/>
            <a:ext cx="2565518" cy="41382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Performance Assessments</a:t>
            </a:r>
          </a:p>
          <a:p>
            <a:r>
              <a:rPr lang="en-US" dirty="0" smtClean="0"/>
              <a:t>Posters</a:t>
            </a:r>
          </a:p>
          <a:p>
            <a:r>
              <a:rPr lang="en-US" dirty="0" smtClean="0"/>
              <a:t>Projects</a:t>
            </a:r>
          </a:p>
          <a:p>
            <a:r>
              <a:rPr lang="en-US" dirty="0" smtClean="0"/>
              <a:t>Reading response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Running records</a:t>
            </a:r>
          </a:p>
          <a:p>
            <a:r>
              <a:rPr lang="en-US" dirty="0" smtClean="0"/>
              <a:t>Speeches </a:t>
            </a:r>
          </a:p>
          <a:p>
            <a:r>
              <a:rPr lang="en-US" dirty="0" smtClean="0"/>
              <a:t>Story maps</a:t>
            </a:r>
          </a:p>
          <a:p>
            <a:r>
              <a:rPr lang="en-US" dirty="0" smtClean="0"/>
              <a:t>Tests</a:t>
            </a:r>
          </a:p>
          <a:p>
            <a:r>
              <a:rPr lang="en-US" dirty="0" smtClean="0"/>
              <a:t>Worksheets</a:t>
            </a:r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8"/>
          </p:nvPr>
        </p:nvSpPr>
        <p:spPr>
          <a:xfrm>
            <a:off x="427661" y="2417704"/>
            <a:ext cx="2441599" cy="39134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Anecdotal records</a:t>
            </a:r>
          </a:p>
          <a:p>
            <a:r>
              <a:rPr lang="en-US" dirty="0" smtClean="0"/>
              <a:t>Book reviews</a:t>
            </a:r>
          </a:p>
          <a:p>
            <a:r>
              <a:rPr lang="en-US" dirty="0" smtClean="0"/>
              <a:t>Checklists</a:t>
            </a:r>
          </a:p>
          <a:p>
            <a:r>
              <a:rPr lang="en-US" dirty="0" smtClean="0"/>
              <a:t>Concerts</a:t>
            </a:r>
          </a:p>
          <a:p>
            <a:r>
              <a:rPr lang="en-US" dirty="0" smtClean="0"/>
              <a:t>Conferences</a:t>
            </a:r>
          </a:p>
          <a:p>
            <a:r>
              <a:rPr lang="en-US" dirty="0" smtClean="0"/>
              <a:t>Demonstrations</a:t>
            </a:r>
          </a:p>
          <a:p>
            <a:r>
              <a:rPr lang="en-US" dirty="0" smtClean="0"/>
              <a:t>Diagrams</a:t>
            </a:r>
          </a:p>
          <a:p>
            <a:r>
              <a:rPr lang="en-US" dirty="0" smtClean="0"/>
              <a:t>Dioramas</a:t>
            </a:r>
          </a:p>
          <a:p>
            <a:r>
              <a:rPr lang="en-US" dirty="0" smtClean="0"/>
              <a:t>Essays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8473" y="1630480"/>
            <a:ext cx="7300268" cy="638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772399"/>
                </a:solidFill>
              </a:rPr>
              <a:t>Not just worksheets, quizzes, and tests!</a:t>
            </a:r>
            <a:endParaRPr lang="en-US" sz="2800" b="1" dirty="0">
              <a:solidFill>
                <a:srgbClr val="77239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6"/>
          </p:nvPr>
        </p:nvSpPr>
        <p:spPr>
          <a:xfrm>
            <a:off x="2944519" y="2417704"/>
            <a:ext cx="2524889" cy="41957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Exhibits </a:t>
            </a:r>
          </a:p>
          <a:p>
            <a:r>
              <a:rPr lang="en-US" dirty="0"/>
              <a:t>G</a:t>
            </a:r>
            <a:r>
              <a:rPr lang="en-US" dirty="0" smtClean="0"/>
              <a:t>ames </a:t>
            </a:r>
          </a:p>
          <a:p>
            <a:r>
              <a:rPr lang="en-US" dirty="0"/>
              <a:t>G</a:t>
            </a:r>
            <a:r>
              <a:rPr lang="en-US" dirty="0" smtClean="0"/>
              <a:t>raphic organizers</a:t>
            </a:r>
          </a:p>
          <a:p>
            <a:r>
              <a:rPr lang="en-US" dirty="0" smtClean="0"/>
              <a:t>In-class discussion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Journals</a:t>
            </a:r>
          </a:p>
          <a:p>
            <a:r>
              <a:rPr lang="en-US" dirty="0" smtClean="0"/>
              <a:t>Lab reports</a:t>
            </a:r>
          </a:p>
          <a:p>
            <a:r>
              <a:rPr lang="en-US" dirty="0" smtClean="0"/>
              <a:t>Letters</a:t>
            </a:r>
          </a:p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Oral presentations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7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Formatives:</a:t>
            </a:r>
            <a:endParaRPr lang="en-US" sz="4400" b="1" dirty="0"/>
          </a:p>
        </p:txBody>
      </p:sp>
      <p:pic>
        <p:nvPicPr>
          <p:cNvPr id="4" name="Picture 3" descr="formative-assessment-pro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925320"/>
            <a:ext cx="6055360" cy="458508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139493">
            <a:off x="772160" y="3566160"/>
            <a:ext cx="218440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3-13 at 9.30.53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74" r="-12074"/>
          <a:stretch>
            <a:fillRect/>
          </a:stretch>
        </p:blipFill>
        <p:spPr>
          <a:xfrm>
            <a:off x="-1" y="974970"/>
            <a:ext cx="9026769" cy="4951449"/>
          </a:xfrm>
        </p:spPr>
      </p:pic>
    </p:spTree>
    <p:extLst>
      <p:ext uri="{BB962C8B-B14F-4D97-AF65-F5344CB8AC3E}">
        <p14:creationId xmlns:p14="http://schemas.microsoft.com/office/powerpoint/2010/main" val="244511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Formative </a:t>
            </a:r>
            <a:r>
              <a:rPr lang="en-US" sz="4000" b="1" dirty="0" smtClean="0"/>
              <a:t>and Summative Assessments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2235517"/>
            <a:ext cx="8239760" cy="4144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Remember: the verb drives the assessment!</a:t>
            </a:r>
          </a:p>
          <a:p>
            <a:pPr lvl="1"/>
            <a:r>
              <a:rPr lang="en-US" sz="3200" b="1" dirty="0" smtClean="0"/>
              <a:t>If the verb is “apply” and our assessment has them “identifying” we have a mismatch.</a:t>
            </a:r>
          </a:p>
          <a:p>
            <a:pPr lvl="1"/>
            <a:r>
              <a:rPr lang="en-US" sz="3200" b="1" dirty="0" smtClean="0"/>
              <a:t>Not aligned!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300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Add rubrics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280401" cy="4622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Do I need a rubric for every standard? </a:t>
            </a:r>
          </a:p>
          <a:p>
            <a:pPr lvl="3"/>
            <a:r>
              <a:rPr lang="en-US" sz="4300" b="1" dirty="0" smtClean="0"/>
              <a:t>NO!</a:t>
            </a:r>
          </a:p>
          <a:p>
            <a:r>
              <a:rPr lang="en-US" sz="3200" b="1" dirty="0" smtClean="0"/>
              <a:t>Goal: the heavy hitters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b="1" dirty="0" smtClean="0"/>
              <a:t>Add </a:t>
            </a:r>
            <a:r>
              <a:rPr lang="en-US" sz="3200" b="1" dirty="0" smtClean="0"/>
              <a:t>links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aseba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361632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Big Ideas or Themes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70" y="1981200"/>
            <a:ext cx="8720667" cy="4472281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Enduring and Essential Understandings</a:t>
            </a:r>
          </a:p>
          <a:p>
            <a:pPr lvl="3"/>
            <a:r>
              <a:rPr lang="en-US" sz="3000" dirty="0" smtClean="0"/>
              <a:t>Cuts to the core of the discipline</a:t>
            </a:r>
          </a:p>
          <a:p>
            <a:pPr lvl="3"/>
            <a:r>
              <a:rPr lang="en-US" sz="3000" dirty="0" smtClean="0"/>
              <a:t>Broad in scope; fundamental for deep understanding of the subject</a:t>
            </a:r>
          </a:p>
          <a:p>
            <a:pPr lvl="3"/>
            <a:r>
              <a:rPr lang="en-US" sz="3000" dirty="0" smtClean="0"/>
              <a:t>Enduring value beyond a single lesson</a:t>
            </a:r>
          </a:p>
          <a:p>
            <a:r>
              <a:rPr lang="en-US" sz="3200" b="1" dirty="0" smtClean="0"/>
              <a:t>Examples:</a:t>
            </a:r>
          </a:p>
          <a:p>
            <a:pPr lvl="3"/>
            <a:r>
              <a:rPr lang="en-US" sz="3000" b="1" dirty="0" smtClean="0"/>
              <a:t>Science:</a:t>
            </a:r>
            <a:r>
              <a:rPr lang="en-US" sz="3000" dirty="0" smtClean="0"/>
              <a:t> Scientific theories are used to explain the origin of the universe.</a:t>
            </a:r>
          </a:p>
          <a:p>
            <a:pPr lvl="3"/>
            <a:r>
              <a:rPr lang="en-US" sz="3000" b="1" dirty="0" smtClean="0"/>
              <a:t>English: </a:t>
            </a:r>
            <a:r>
              <a:rPr lang="en-US" sz="3000" dirty="0" smtClean="0"/>
              <a:t>Writers use a variety of stylistic techniques to engage and persuade their readers.</a:t>
            </a:r>
          </a:p>
          <a:p>
            <a:pPr lvl="3"/>
            <a:r>
              <a:rPr lang="en-US" sz="3000" b="1" dirty="0" smtClean="0"/>
              <a:t>Social Studies: </a:t>
            </a:r>
            <a:r>
              <a:rPr lang="en-US" sz="3000" dirty="0" smtClean="0"/>
              <a:t>Historical interpretation is influenced by one’s perspective.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1726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Essential Questions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What provocative questions will foster inquiry, understanding and transfer of learning related to the “big ideas” and essential outcomes?</a:t>
            </a:r>
          </a:p>
          <a:p>
            <a:pPr lvl="3"/>
            <a:r>
              <a:rPr lang="en-US" sz="2800" dirty="0" smtClean="0"/>
              <a:t>Open-ended</a:t>
            </a:r>
          </a:p>
          <a:p>
            <a:pPr lvl="3"/>
            <a:r>
              <a:rPr lang="en-US" sz="2800" dirty="0" smtClean="0"/>
              <a:t>Arguable – and important to argue about!</a:t>
            </a:r>
          </a:p>
          <a:p>
            <a:pPr lvl="3"/>
            <a:r>
              <a:rPr lang="en-US" sz="2800" dirty="0" smtClean="0"/>
              <a:t>Raise more questions – provoking and sustaining engaged inquiry</a:t>
            </a:r>
          </a:p>
          <a:p>
            <a:pPr marL="6858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9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sential-questions-2-638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34" r="-18434"/>
          <a:stretch>
            <a:fillRect/>
          </a:stretch>
        </p:blipFill>
        <p:spPr>
          <a:xfrm>
            <a:off x="-272816" y="780816"/>
            <a:ext cx="9744869" cy="5345348"/>
          </a:xfrm>
        </p:spPr>
      </p:pic>
    </p:spTree>
    <p:extLst>
      <p:ext uri="{BB962C8B-B14F-4D97-AF65-F5344CB8AC3E}">
        <p14:creationId xmlns:p14="http://schemas.microsoft.com/office/powerpoint/2010/main" val="51239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 Resources</a:t>
            </a:r>
            <a:r>
              <a:rPr lang="en-US" b="1" dirty="0"/>
              <a:t> </a:t>
            </a:r>
            <a:r>
              <a:rPr lang="en-US" b="1" dirty="0" smtClean="0"/>
              <a:t>and Activities to your 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911748" cy="450050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added resources do you have to teach a particular standard/benchmark that might be important to note?</a:t>
            </a:r>
          </a:p>
          <a:p>
            <a:pPr lvl="3"/>
            <a:r>
              <a:rPr lang="en-US" sz="2600" dirty="0" smtClean="0"/>
              <a:t>Technology? </a:t>
            </a:r>
          </a:p>
          <a:p>
            <a:pPr lvl="3"/>
            <a:r>
              <a:rPr lang="en-US" sz="2600" dirty="0" smtClean="0"/>
              <a:t>Books/additional reading/templates?</a:t>
            </a:r>
          </a:p>
          <a:p>
            <a:pPr lvl="3"/>
            <a:r>
              <a:rPr lang="en-US" sz="2600" dirty="0" err="1" smtClean="0"/>
              <a:t>manipulatives</a:t>
            </a:r>
            <a:r>
              <a:rPr lang="en-US" sz="2600" dirty="0"/>
              <a:t> </a:t>
            </a:r>
            <a:r>
              <a:rPr lang="en-US" sz="2600" dirty="0" smtClean="0"/>
              <a:t>or equipment?</a:t>
            </a:r>
          </a:p>
          <a:p>
            <a:r>
              <a:rPr lang="en-US" sz="3600" dirty="0" smtClean="0"/>
              <a:t>What activities will be used?</a:t>
            </a:r>
          </a:p>
          <a:p>
            <a:pPr lvl="3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8891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Curriculum Mapping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981200"/>
            <a:ext cx="8683625" cy="4144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Summer Hours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Options:</a:t>
            </a:r>
          </a:p>
          <a:p>
            <a:pPr lvl="1"/>
            <a:r>
              <a:rPr lang="en-US" sz="3200" b="1" dirty="0" smtClean="0"/>
              <a:t>Extend/Elaborate current reading map</a:t>
            </a:r>
          </a:p>
          <a:p>
            <a:pPr lvl="1"/>
            <a:r>
              <a:rPr lang="en-US" sz="3200" b="1" dirty="0" smtClean="0"/>
              <a:t>Create a curriculum map for a different content area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87" y="1866900"/>
            <a:ext cx="27686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1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Test Specs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446668" cy="4144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MCAIII assesses a sampling – not every standard or benchmark is tested</a:t>
            </a:r>
          </a:p>
          <a:p>
            <a:pPr lvl="2"/>
            <a:r>
              <a:rPr lang="en-US" sz="2400" b="1" dirty="0" smtClean="0"/>
              <a:t>Some can’t be assessed – but must still be taught!</a:t>
            </a:r>
          </a:p>
          <a:p>
            <a:r>
              <a:rPr lang="en-US" sz="2400" b="1" dirty="0" smtClean="0"/>
              <a:t>Test Specifications indicate which strands, standards, and benchmarks will be assessed on the MCAIII and in what proportions.</a:t>
            </a:r>
          </a:p>
          <a:p>
            <a:pPr lvl="2"/>
            <a:r>
              <a:rPr lang="en-US" sz="2400" b="1" dirty="0" smtClean="0"/>
              <a:t>Provide types of items included</a:t>
            </a:r>
          </a:p>
          <a:p>
            <a:pPr lvl="2"/>
            <a:r>
              <a:rPr lang="en-US" sz="2400" b="1" dirty="0" smtClean="0"/>
              <a:t>Number of items</a:t>
            </a:r>
          </a:p>
          <a:p>
            <a:pPr lvl="2"/>
            <a:r>
              <a:rPr lang="en-US" sz="2400" b="1" dirty="0" smtClean="0"/>
              <a:t>Distribution of cognitive levels</a:t>
            </a:r>
          </a:p>
          <a:p>
            <a:pPr lvl="2"/>
            <a:r>
              <a:rPr lang="en-US" sz="2400" b="1" dirty="0" smtClean="0"/>
              <a:t>Clarify/define/limit how test items are written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421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579344"/>
            <a:ext cx="7556313" cy="1116106"/>
          </a:xfrm>
        </p:spPr>
        <p:txBody>
          <a:bodyPr/>
          <a:lstStyle/>
          <a:p>
            <a:r>
              <a:rPr lang="en-US" sz="4000" b="1" dirty="0" smtClean="0"/>
              <a:t>Where do I find test specs?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846" y="1563078"/>
            <a:ext cx="7751941" cy="480646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Two ways: </a:t>
            </a: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/>
              <a:t>MDE </a:t>
            </a:r>
            <a:r>
              <a:rPr lang="en-US" sz="4000" b="1" dirty="0" smtClean="0"/>
              <a:t>or </a:t>
            </a:r>
            <a:r>
              <a:rPr lang="en-US" sz="4000" b="1" dirty="0" err="1" smtClean="0"/>
              <a:t>Windom.weebly.com</a:t>
            </a:r>
            <a:endParaRPr lang="en-US" sz="3200" b="1" dirty="0" smtClean="0">
              <a:solidFill>
                <a:srgbClr val="772399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772399"/>
                </a:solidFill>
              </a:rPr>
              <a:t>#1</a:t>
            </a:r>
            <a:r>
              <a:rPr lang="en-US" sz="4800" b="1" dirty="0" smtClean="0">
                <a:solidFill>
                  <a:srgbClr val="772399"/>
                </a:solidFill>
              </a:rPr>
              <a:t>.  MDE Breadcrumb:</a:t>
            </a:r>
            <a:endParaRPr lang="en-US" sz="4800" b="1" dirty="0">
              <a:solidFill>
                <a:srgbClr val="772399"/>
              </a:solidFill>
            </a:endParaRPr>
          </a:p>
        </p:txBody>
      </p:sp>
      <p:pic>
        <p:nvPicPr>
          <p:cNvPr id="6" name="Picture 5" descr="Screen Shot 2016-03-10 at 11.0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940"/>
            <a:ext cx="9144000" cy="116812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7478778">
            <a:off x="7271564" y="3000702"/>
            <a:ext cx="1566446" cy="11584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3-10 at 10.58.45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31" r="-30931"/>
          <a:stretch>
            <a:fillRect/>
          </a:stretch>
        </p:blipFill>
        <p:spPr>
          <a:xfrm>
            <a:off x="-420077" y="88900"/>
            <a:ext cx="10448925" cy="6769100"/>
          </a:xfrm>
        </p:spPr>
      </p:pic>
      <p:sp>
        <p:nvSpPr>
          <p:cNvPr id="2" name="Right Arrow 1"/>
          <p:cNvSpPr/>
          <p:nvPr/>
        </p:nvSpPr>
        <p:spPr>
          <a:xfrm rot="18868777">
            <a:off x="4103076" y="1465384"/>
            <a:ext cx="1484923" cy="7717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7077" y="136281"/>
            <a:ext cx="91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72399"/>
                </a:solidFill>
              </a:rPr>
              <a:t>#2.</a:t>
            </a:r>
            <a:endParaRPr lang="en-US" sz="3600" b="1" dirty="0">
              <a:solidFill>
                <a:srgbClr val="772399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444732">
            <a:off x="165973" y="3706519"/>
            <a:ext cx="1486370" cy="818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314174">
            <a:off x="2886599" y="5448267"/>
            <a:ext cx="1486370" cy="818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0 at 10.4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25"/>
            <a:ext cx="9144000" cy="635250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814467" y="141625"/>
            <a:ext cx="1339678" cy="697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1126563">
            <a:off x="2731512" y="5734328"/>
            <a:ext cx="1339678" cy="697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109069">
            <a:off x="2732964" y="1562966"/>
            <a:ext cx="1339678" cy="6978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474" y="191017"/>
            <a:ext cx="7556313" cy="1116106"/>
          </a:xfrm>
        </p:spPr>
        <p:txBody>
          <a:bodyPr/>
          <a:lstStyle/>
          <a:p>
            <a:r>
              <a:rPr lang="en-US" b="1" dirty="0" smtClean="0"/>
              <a:t>If you are not </a:t>
            </a:r>
            <a:r>
              <a:rPr lang="en-US" b="1" dirty="0" smtClean="0"/>
              <a:t>an </a:t>
            </a:r>
            <a:r>
              <a:rPr lang="en-US" b="1" dirty="0" smtClean="0"/>
              <a:t>MCAIII grade level or </a:t>
            </a:r>
            <a:r>
              <a:rPr lang="en-US" b="1" dirty="0" smtClean="0"/>
              <a:t>state assessed content </a:t>
            </a:r>
            <a:r>
              <a:rPr lang="en-US" b="1" dirty="0" smtClean="0"/>
              <a:t>area….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2254739"/>
            <a:ext cx="7556313" cy="41449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Look at the next assessed grade level</a:t>
            </a:r>
          </a:p>
          <a:p>
            <a:r>
              <a:rPr lang="en-US" sz="4000" b="1" dirty="0" smtClean="0"/>
              <a:t>Find a focus area to integrate: Standards for Literacy, Writing Across the Curriculum, etc.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8210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Distinguished Map Checklist: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26445"/>
            <a:ext cx="7939970" cy="53904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the wording clear?</a:t>
            </a:r>
          </a:p>
          <a:p>
            <a:r>
              <a:rPr lang="en-US" dirty="0" smtClean="0"/>
              <a:t>Are gaps identified?</a:t>
            </a:r>
          </a:p>
          <a:p>
            <a:r>
              <a:rPr lang="en-US" dirty="0" smtClean="0"/>
              <a:t>Are learning targets in student-friendly language?</a:t>
            </a:r>
          </a:p>
          <a:p>
            <a:r>
              <a:rPr lang="en-US" dirty="0" smtClean="0"/>
              <a:t>Aligned?</a:t>
            </a:r>
          </a:p>
          <a:p>
            <a:r>
              <a:rPr lang="en-US" dirty="0" smtClean="0"/>
              <a:t>Vocabulary identified?</a:t>
            </a:r>
          </a:p>
          <a:p>
            <a:r>
              <a:rPr lang="en-US" dirty="0" smtClean="0"/>
              <a:t>Resources and activities identified?</a:t>
            </a:r>
          </a:p>
          <a:p>
            <a:r>
              <a:rPr lang="en-US" dirty="0" smtClean="0"/>
              <a:t>Rubrics accessible within the map?</a:t>
            </a:r>
          </a:p>
          <a:p>
            <a:r>
              <a:rPr lang="en-US" dirty="0" smtClean="0"/>
              <a:t>Big Ideas/Essential Questions identified?</a:t>
            </a:r>
          </a:p>
          <a:p>
            <a:r>
              <a:rPr lang="en-US" dirty="0" smtClean="0"/>
              <a:t>Test Spec information or integrated content included?</a:t>
            </a:r>
          </a:p>
          <a:p>
            <a:r>
              <a:rPr lang="en-US" dirty="0" smtClean="0"/>
              <a:t>Formatives and </a:t>
            </a:r>
            <a:r>
              <a:rPr lang="en-US" dirty="0" err="1" smtClean="0"/>
              <a:t>Summatives</a:t>
            </a:r>
            <a:r>
              <a:rPr lang="en-US" dirty="0" smtClean="0"/>
              <a:t> – identified and variety of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Bryan’s Social Studies </a:t>
            </a:r>
            <a:br>
              <a:rPr lang="en-US" b="1" dirty="0" smtClean="0"/>
            </a:br>
            <a:r>
              <a:rPr lang="en-US" b="1" dirty="0" smtClean="0"/>
              <a:t>Curriculum 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://goo.gl/</a:t>
            </a:r>
            <a:r>
              <a:rPr lang="en-US" sz="3200" dirty="0" smtClean="0">
                <a:hlinkClick r:id="rId2"/>
              </a:rPr>
              <a:t>hbQ6kq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 descr="s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3811270"/>
            <a:ext cx="3162300" cy="2578100"/>
          </a:xfrm>
          <a:prstGeom prst="rect">
            <a:avLst/>
          </a:prstGeom>
        </p:spPr>
      </p:pic>
      <p:pic>
        <p:nvPicPr>
          <p:cNvPr id="5" name="Picture 4" descr="ss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88" y="2926080"/>
            <a:ext cx="3620712" cy="34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Distinguished Curriculum 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59" y="1021848"/>
            <a:ext cx="8293163" cy="552570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3200" b="1" dirty="0" smtClean="0"/>
              <a:t>What is the purpose of the Curriculum Map</a:t>
            </a:r>
            <a:r>
              <a:rPr lang="en-US" sz="3200" b="1" dirty="0" smtClean="0"/>
              <a:t>?</a:t>
            </a:r>
            <a:endParaRPr lang="en-US" sz="1800" b="1" dirty="0" smtClean="0"/>
          </a:p>
          <a:p>
            <a:pPr lvl="4"/>
            <a:r>
              <a:rPr lang="en-US" sz="1900" b="1" dirty="0" smtClean="0"/>
              <a:t>Align content, assessments, &amp; skills to standards</a:t>
            </a:r>
          </a:p>
          <a:p>
            <a:pPr lvl="4"/>
            <a:r>
              <a:rPr lang="en-US" sz="1900" b="1" dirty="0" smtClean="0"/>
              <a:t>Formally examine &amp; identify gaps</a:t>
            </a:r>
          </a:p>
          <a:p>
            <a:pPr lvl="4"/>
            <a:r>
              <a:rPr lang="en-US" sz="1900" b="1" dirty="0" smtClean="0"/>
              <a:t>Collaboration structure that encourages common understandings across a district = program coherence</a:t>
            </a:r>
          </a:p>
          <a:p>
            <a:pPr lvl="4"/>
            <a:r>
              <a:rPr lang="en-US" sz="1900" b="1" dirty="0" smtClean="0"/>
              <a:t>Share – facilitate knowledge</a:t>
            </a:r>
          </a:p>
          <a:p>
            <a:pPr lvl="4"/>
            <a:r>
              <a:rPr lang="en-US" sz="1900" b="1" dirty="0" smtClean="0"/>
              <a:t>Ensures guaranteed, equitable, and viable curriculum for all students regardless of who is teaching the curriculum</a:t>
            </a:r>
            <a:endParaRPr lang="en-US" sz="1900" b="1" dirty="0" smtClean="0"/>
          </a:p>
          <a:p>
            <a:r>
              <a:rPr lang="en-US" sz="3200" b="1" dirty="0" smtClean="0"/>
              <a:t>Curriculum Maps are fluent – working/living documents to guide our daily work</a:t>
            </a:r>
          </a:p>
          <a:p>
            <a:r>
              <a:rPr lang="en-US" sz="3200" b="1" dirty="0" smtClean="0"/>
              <a:t>They are meant to be </a:t>
            </a:r>
            <a:r>
              <a:rPr lang="en-US" sz="3200" b="1" dirty="0" smtClean="0"/>
              <a:t>changed</a:t>
            </a:r>
            <a:r>
              <a:rPr lang="en-US" sz="3000" b="1" dirty="0" smtClean="0"/>
              <a:t>! </a:t>
            </a:r>
          </a:p>
          <a:p>
            <a:pPr lvl="4"/>
            <a:r>
              <a:rPr lang="en-US" sz="2100" b="1" dirty="0" smtClean="0"/>
              <a:t>Revise and improve!</a:t>
            </a:r>
            <a:endParaRPr lang="en-US" sz="2100" b="1" dirty="0" smtClean="0"/>
          </a:p>
          <a:p>
            <a:r>
              <a:rPr lang="en-US" sz="3200" b="1" dirty="0" smtClean="0"/>
              <a:t>“Having” the map is not the goal…..the process is the cornerstone.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3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Take it up a notch!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612" y="2377440"/>
            <a:ext cx="8223388" cy="41449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How do we take our curriculum maps to the next level</a:t>
            </a:r>
            <a:r>
              <a:rPr lang="en-US" sz="4800" b="1" dirty="0" smtClean="0"/>
              <a:t>?</a:t>
            </a:r>
            <a:endParaRPr lang="en-US" sz="4800" b="1" dirty="0" smtClean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80" y="253999"/>
            <a:ext cx="1826707" cy="18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Academic Vocabulary</a:t>
            </a:r>
            <a:endParaRPr lang="en-US" b="1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27" y="254000"/>
            <a:ext cx="1584960" cy="1584960"/>
          </a:xfrm>
          <a:prstGeom prst="rect">
            <a:avLst/>
          </a:prstGeom>
        </p:spPr>
      </p:pic>
      <p:pic>
        <p:nvPicPr>
          <p:cNvPr id="12" name="Content Placeholder 11" descr="Screen Shot 2016-03-13 at 8.59.1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82" r="-73382"/>
          <a:stretch>
            <a:fillRect/>
          </a:stretch>
        </p:blipFill>
        <p:spPr>
          <a:xfrm>
            <a:off x="3098070" y="1981200"/>
            <a:ext cx="7556313" cy="4144963"/>
          </a:xfrm>
        </p:spPr>
      </p:pic>
      <p:pic>
        <p:nvPicPr>
          <p:cNvPr id="13" name="Picture 12" descr="Screen Shot 2016-03-13 at 8.59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98320"/>
            <a:ext cx="4354388" cy="4439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840" y="6228080"/>
            <a:ext cx="251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Marzano</a:t>
            </a:r>
            <a:r>
              <a:rPr lang="en-US" dirty="0" smtClean="0"/>
              <a:t>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ols-for-teaching-academic-vocabulary-31-728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3" r="-18363"/>
          <a:stretch>
            <a:fillRect/>
          </a:stretch>
        </p:blipFill>
        <p:spPr>
          <a:xfrm>
            <a:off x="-447041" y="518318"/>
            <a:ext cx="9872071" cy="5415122"/>
          </a:xfrm>
        </p:spPr>
      </p:pic>
    </p:spTree>
    <p:extLst>
      <p:ext uri="{BB962C8B-B14F-4D97-AF65-F5344CB8AC3E}">
        <p14:creationId xmlns:p14="http://schemas.microsoft.com/office/powerpoint/2010/main" val="303621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46594cb1e3d7f1d92c02ad5acdd3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-48990"/>
            <a:ext cx="7366000" cy="68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9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14600_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0"/>
            <a:ext cx="5480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454</TotalTime>
  <Words>791</Words>
  <Application>Microsoft Macintosh PowerPoint</Application>
  <PresentationFormat>On-screen Show (4:3)</PresentationFormat>
  <Paragraphs>134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Advantage</vt:lpstr>
      <vt:lpstr>Curriculum Maps</vt:lpstr>
      <vt:lpstr>Curriculum Mapping</vt:lpstr>
      <vt:lpstr>Bryan’s Social Studies  Curriculum Map</vt:lpstr>
      <vt:lpstr>Distinguished Curriculum Map</vt:lpstr>
      <vt:lpstr>Take it up a notch!</vt:lpstr>
      <vt:lpstr>Academic Vocabulary</vt:lpstr>
      <vt:lpstr>PowerPoint Presentation</vt:lpstr>
      <vt:lpstr>PowerPoint Presentation</vt:lpstr>
      <vt:lpstr>PowerPoint Presentation</vt:lpstr>
      <vt:lpstr>PowerPoint Presentation</vt:lpstr>
      <vt:lpstr>Add Formative and Summative Assessments</vt:lpstr>
      <vt:lpstr>Formatives:</vt:lpstr>
      <vt:lpstr>PowerPoint Presentation</vt:lpstr>
      <vt:lpstr>Formative and Summative Assessments</vt:lpstr>
      <vt:lpstr>Add rubrics</vt:lpstr>
      <vt:lpstr>Big Ideas or Themes</vt:lpstr>
      <vt:lpstr>Essential Questions</vt:lpstr>
      <vt:lpstr>PowerPoint Presentation</vt:lpstr>
      <vt:lpstr>Add Resources and Activities to your map</vt:lpstr>
      <vt:lpstr>Test Specs</vt:lpstr>
      <vt:lpstr>Where do I find test specs?</vt:lpstr>
      <vt:lpstr>PowerPoint Presentation</vt:lpstr>
      <vt:lpstr>PowerPoint Presentation</vt:lpstr>
      <vt:lpstr>If you are not an MCAIII grade level or state assessed content area….</vt:lpstr>
      <vt:lpstr>Distinguished Map Checklist:</vt:lpstr>
    </vt:vector>
  </TitlesOfParts>
  <Company>Windom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Maps</dc:title>
  <dc:creator>Admin Admin</dc:creator>
  <cp:lastModifiedBy>Melissa Radeke</cp:lastModifiedBy>
  <cp:revision>29</cp:revision>
  <dcterms:created xsi:type="dcterms:W3CDTF">2016-03-10T15:00:25Z</dcterms:created>
  <dcterms:modified xsi:type="dcterms:W3CDTF">2016-03-13T16:05:51Z</dcterms:modified>
</cp:coreProperties>
</file>